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4"/>
  </p:notesMasterIdLst>
  <p:sldIdLst>
    <p:sldId id="258" r:id="rId2"/>
    <p:sldId id="263" r:id="rId3"/>
    <p:sldId id="260" r:id="rId4"/>
    <p:sldId id="302" r:id="rId5"/>
    <p:sldId id="370" r:id="rId6"/>
    <p:sldId id="346" r:id="rId7"/>
    <p:sldId id="356" r:id="rId8"/>
    <p:sldId id="339" r:id="rId9"/>
    <p:sldId id="299" r:id="rId10"/>
    <p:sldId id="351" r:id="rId11"/>
    <p:sldId id="304" r:id="rId12"/>
    <p:sldId id="326" r:id="rId13"/>
    <p:sldId id="327" r:id="rId14"/>
    <p:sldId id="352" r:id="rId15"/>
    <p:sldId id="328" r:id="rId16"/>
    <p:sldId id="354" r:id="rId17"/>
    <p:sldId id="355" r:id="rId18"/>
    <p:sldId id="353" r:id="rId19"/>
    <p:sldId id="371" r:id="rId20"/>
    <p:sldId id="300" r:id="rId21"/>
    <p:sldId id="372" r:id="rId22"/>
    <p:sldId id="341" r:id="rId23"/>
    <p:sldId id="325" r:id="rId24"/>
    <p:sldId id="342" r:id="rId25"/>
    <p:sldId id="380" r:id="rId26"/>
    <p:sldId id="361" r:id="rId27"/>
    <p:sldId id="383" r:id="rId28"/>
    <p:sldId id="363" r:id="rId29"/>
    <p:sldId id="382" r:id="rId30"/>
    <p:sldId id="384" r:id="rId31"/>
    <p:sldId id="364" r:id="rId32"/>
    <p:sldId id="373" r:id="rId33"/>
    <p:sldId id="305" r:id="rId34"/>
    <p:sldId id="306" r:id="rId35"/>
    <p:sldId id="357" r:id="rId36"/>
    <p:sldId id="358" r:id="rId37"/>
    <p:sldId id="359" r:id="rId38"/>
    <p:sldId id="360" r:id="rId39"/>
    <p:sldId id="311" r:id="rId40"/>
    <p:sldId id="374" r:id="rId41"/>
    <p:sldId id="313" r:id="rId42"/>
    <p:sldId id="314" r:id="rId43"/>
    <p:sldId id="315" r:id="rId44"/>
    <p:sldId id="365" r:id="rId45"/>
    <p:sldId id="366" r:id="rId46"/>
    <p:sldId id="367" r:id="rId47"/>
    <p:sldId id="388" r:id="rId48"/>
    <p:sldId id="375" r:id="rId49"/>
    <p:sldId id="319" r:id="rId50"/>
    <p:sldId id="343" r:id="rId51"/>
    <p:sldId id="344" r:id="rId52"/>
    <p:sldId id="345" r:id="rId53"/>
    <p:sldId id="323" r:id="rId54"/>
    <p:sldId id="368" r:id="rId55"/>
    <p:sldId id="369" r:id="rId56"/>
    <p:sldId id="385" r:id="rId57"/>
    <p:sldId id="301" r:id="rId58"/>
    <p:sldId id="338" r:id="rId59"/>
    <p:sldId id="386" r:id="rId60"/>
    <p:sldId id="387" r:id="rId61"/>
    <p:sldId id="389" r:id="rId62"/>
    <p:sldId id="390" r:id="rId63"/>
    <p:sldId id="276" r:id="rId64"/>
    <p:sldId id="376" r:id="rId65"/>
    <p:sldId id="377" r:id="rId66"/>
    <p:sldId id="378" r:id="rId67"/>
    <p:sldId id="379" r:id="rId68"/>
    <p:sldId id="391" r:id="rId69"/>
    <p:sldId id="381" r:id="rId70"/>
    <p:sldId id="392" r:id="rId71"/>
    <p:sldId id="393" r:id="rId72"/>
    <p:sldId id="394" r:id="rId73"/>
    <p:sldId id="395" r:id="rId74"/>
    <p:sldId id="396" r:id="rId75"/>
    <p:sldId id="397" r:id="rId76"/>
    <p:sldId id="398" r:id="rId77"/>
    <p:sldId id="399" r:id="rId78"/>
    <p:sldId id="400" r:id="rId79"/>
    <p:sldId id="401" r:id="rId80"/>
    <p:sldId id="402" r:id="rId81"/>
    <p:sldId id="403" r:id="rId82"/>
    <p:sldId id="404" r:id="rId83"/>
    <p:sldId id="405" r:id="rId84"/>
    <p:sldId id="406" r:id="rId85"/>
    <p:sldId id="407" r:id="rId86"/>
    <p:sldId id="408" r:id="rId87"/>
    <p:sldId id="409" r:id="rId88"/>
    <p:sldId id="410" r:id="rId89"/>
    <p:sldId id="411" r:id="rId90"/>
    <p:sldId id="412" r:id="rId91"/>
    <p:sldId id="413" r:id="rId92"/>
    <p:sldId id="414" r:id="rId93"/>
    <p:sldId id="415" r:id="rId94"/>
    <p:sldId id="416" r:id="rId95"/>
    <p:sldId id="417" r:id="rId96"/>
    <p:sldId id="418" r:id="rId97"/>
    <p:sldId id="419" r:id="rId98"/>
    <p:sldId id="420" r:id="rId99"/>
    <p:sldId id="421" r:id="rId100"/>
    <p:sldId id="422" r:id="rId101"/>
    <p:sldId id="423" r:id="rId102"/>
    <p:sldId id="424" r:id="rId103"/>
    <p:sldId id="425" r:id="rId104"/>
    <p:sldId id="426" r:id="rId105"/>
    <p:sldId id="427" r:id="rId106"/>
    <p:sldId id="428" r:id="rId107"/>
    <p:sldId id="429" r:id="rId108"/>
    <p:sldId id="430" r:id="rId109"/>
    <p:sldId id="310" r:id="rId110"/>
    <p:sldId id="431" r:id="rId111"/>
    <p:sldId id="312" r:id="rId112"/>
    <p:sldId id="432" r:id="rId113"/>
    <p:sldId id="433" r:id="rId114"/>
    <p:sldId id="317" r:id="rId115"/>
    <p:sldId id="434" r:id="rId116"/>
    <p:sldId id="435" r:id="rId117"/>
    <p:sldId id="316" r:id="rId118"/>
    <p:sldId id="318" r:id="rId119"/>
    <p:sldId id="320" r:id="rId120"/>
    <p:sldId id="321" r:id="rId121"/>
    <p:sldId id="322" r:id="rId122"/>
    <p:sldId id="436" r:id="rId123"/>
    <p:sldId id="437" r:id="rId124"/>
    <p:sldId id="438" r:id="rId125"/>
    <p:sldId id="329" r:id="rId126"/>
    <p:sldId id="330" r:id="rId127"/>
    <p:sldId id="331" r:id="rId128"/>
    <p:sldId id="332" r:id="rId129"/>
    <p:sldId id="333" r:id="rId130"/>
    <p:sldId id="334" r:id="rId131"/>
    <p:sldId id="335" r:id="rId132"/>
    <p:sldId id="336" r:id="rId133"/>
    <p:sldId id="337" r:id="rId134"/>
    <p:sldId id="439" r:id="rId135"/>
    <p:sldId id="440" r:id="rId136"/>
    <p:sldId id="340" r:id="rId137"/>
    <p:sldId id="441" r:id="rId138"/>
    <p:sldId id="442" r:id="rId139"/>
    <p:sldId id="443" r:id="rId140"/>
    <p:sldId id="444" r:id="rId141"/>
    <p:sldId id="445" r:id="rId142"/>
    <p:sldId id="446" r:id="rId143"/>
    <p:sldId id="347" r:id="rId144"/>
    <p:sldId id="348" r:id="rId145"/>
    <p:sldId id="349" r:id="rId146"/>
    <p:sldId id="350" r:id="rId147"/>
    <p:sldId id="447" r:id="rId148"/>
    <p:sldId id="448" r:id="rId149"/>
    <p:sldId id="449" r:id="rId150"/>
    <p:sldId id="450" r:id="rId151"/>
    <p:sldId id="451" r:id="rId152"/>
    <p:sldId id="452" r:id="rId153"/>
    <p:sldId id="453" r:id="rId154"/>
    <p:sldId id="454" r:id="rId155"/>
    <p:sldId id="455" r:id="rId156"/>
    <p:sldId id="456" r:id="rId157"/>
    <p:sldId id="457" r:id="rId158"/>
    <p:sldId id="362" r:id="rId159"/>
    <p:sldId id="458" r:id="rId160"/>
    <p:sldId id="459" r:id="rId161"/>
    <p:sldId id="460" r:id="rId162"/>
    <p:sldId id="461" r:id="rId163"/>
    <p:sldId id="462" r:id="rId164"/>
    <p:sldId id="463" r:id="rId165"/>
    <p:sldId id="464" r:id="rId166"/>
    <p:sldId id="465" r:id="rId167"/>
    <p:sldId id="466" r:id="rId168"/>
    <p:sldId id="467" r:id="rId169"/>
    <p:sldId id="468" r:id="rId170"/>
    <p:sldId id="469" r:id="rId171"/>
    <p:sldId id="470" r:id="rId172"/>
    <p:sldId id="471" r:id="rId173"/>
    <p:sldId id="472" r:id="rId174"/>
    <p:sldId id="473" r:id="rId175"/>
    <p:sldId id="474" r:id="rId176"/>
    <p:sldId id="475" r:id="rId177"/>
    <p:sldId id="476" r:id="rId178"/>
    <p:sldId id="477" r:id="rId179"/>
    <p:sldId id="478" r:id="rId180"/>
    <p:sldId id="479" r:id="rId181"/>
    <p:sldId id="480" r:id="rId182"/>
    <p:sldId id="481" r:id="rId183"/>
    <p:sldId id="482" r:id="rId184"/>
    <p:sldId id="483" r:id="rId185"/>
    <p:sldId id="484" r:id="rId186"/>
    <p:sldId id="485" r:id="rId187"/>
    <p:sldId id="486" r:id="rId188"/>
    <p:sldId id="487" r:id="rId189"/>
    <p:sldId id="488" r:id="rId190"/>
    <p:sldId id="489" r:id="rId191"/>
    <p:sldId id="490" r:id="rId192"/>
    <p:sldId id="491" r:id="rId193"/>
    <p:sldId id="492" r:id="rId194"/>
    <p:sldId id="493" r:id="rId195"/>
    <p:sldId id="494" r:id="rId196"/>
    <p:sldId id="495" r:id="rId197"/>
    <p:sldId id="496" r:id="rId198"/>
    <p:sldId id="497" r:id="rId199"/>
    <p:sldId id="498" r:id="rId200"/>
    <p:sldId id="499" r:id="rId201"/>
    <p:sldId id="500" r:id="rId202"/>
    <p:sldId id="501" r:id="rId203"/>
    <p:sldId id="502" r:id="rId204"/>
    <p:sldId id="503" r:id="rId205"/>
    <p:sldId id="504" r:id="rId206"/>
    <p:sldId id="505" r:id="rId207"/>
    <p:sldId id="506" r:id="rId208"/>
    <p:sldId id="507" r:id="rId209"/>
    <p:sldId id="508" r:id="rId210"/>
    <p:sldId id="509" r:id="rId211"/>
    <p:sldId id="510" r:id="rId212"/>
    <p:sldId id="511" r:id="rId213"/>
    <p:sldId id="512" r:id="rId214"/>
    <p:sldId id="513" r:id="rId215"/>
    <p:sldId id="514" r:id="rId216"/>
    <p:sldId id="515" r:id="rId217"/>
    <p:sldId id="516" r:id="rId218"/>
    <p:sldId id="517" r:id="rId219"/>
    <p:sldId id="518" r:id="rId220"/>
    <p:sldId id="519" r:id="rId221"/>
    <p:sldId id="520" r:id="rId222"/>
    <p:sldId id="521" r:id="rId223"/>
    <p:sldId id="522" r:id="rId224"/>
    <p:sldId id="523" r:id="rId225"/>
    <p:sldId id="524" r:id="rId226"/>
    <p:sldId id="525" r:id="rId227"/>
    <p:sldId id="526" r:id="rId228"/>
    <p:sldId id="527" r:id="rId229"/>
    <p:sldId id="528" r:id="rId230"/>
    <p:sldId id="529" r:id="rId231"/>
    <p:sldId id="530" r:id="rId232"/>
    <p:sldId id="531" r:id="rId233"/>
    <p:sldId id="532" r:id="rId234"/>
    <p:sldId id="533" r:id="rId235"/>
    <p:sldId id="534" r:id="rId236"/>
    <p:sldId id="535" r:id="rId237"/>
    <p:sldId id="536" r:id="rId238"/>
    <p:sldId id="537" r:id="rId239"/>
    <p:sldId id="538" r:id="rId240"/>
    <p:sldId id="539" r:id="rId241"/>
    <p:sldId id="540" r:id="rId242"/>
    <p:sldId id="262" r:id="rId2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CC6600"/>
    <a:srgbClr val="FFCC00"/>
    <a:srgbClr val="CC99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7" autoAdjust="0"/>
    <p:restoredTop sz="77431" autoAdjust="0"/>
  </p:normalViewPr>
  <p:slideViewPr>
    <p:cSldViewPr snapToGrid="0">
      <p:cViewPr varScale="1">
        <p:scale>
          <a:sx n="86" d="100"/>
          <a:sy n="86" d="100"/>
        </p:scale>
        <p:origin x="557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-600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presProps" Target="presProps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5B31CB-8C42-46BD-A545-B09FD57B43CA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5DAA04-DCC8-40CB-B30B-228201FD1B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838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순서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아키텍쳐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자격요건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서비스 사용 프로세스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시연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에러와 수정사항에 대해서 발표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460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Configs</a:t>
            </a:r>
            <a:r>
              <a:rPr lang="ko-KR" altLang="en-US" dirty="0"/>
              <a:t> 메뉴의 화면에서 우측 검색창에 </a:t>
            </a:r>
            <a:r>
              <a:rPr lang="en-US" altLang="ko-KR" dirty="0"/>
              <a:t>block </a:t>
            </a:r>
            <a:r>
              <a:rPr lang="ko-KR" altLang="en-US" dirty="0"/>
              <a:t>입력한 후</a:t>
            </a:r>
            <a:endParaRPr lang="en-US" altLang="ko-KR" dirty="0"/>
          </a:p>
          <a:p>
            <a:r>
              <a:rPr lang="ko-KR" altLang="en-US" dirty="0"/>
              <a:t>하단에 위치한 </a:t>
            </a:r>
            <a:r>
              <a:rPr lang="en-US" altLang="ko-KR" dirty="0"/>
              <a:t>Advanced </a:t>
            </a:r>
            <a:r>
              <a:rPr lang="ko-KR" altLang="en-US" dirty="0"/>
              <a:t>탭 메뉴 선택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371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Configs</a:t>
            </a:r>
            <a:r>
              <a:rPr lang="ko-KR" altLang="en-US" dirty="0"/>
              <a:t> 메뉴의 화면에서 우측 검색창에 </a:t>
            </a:r>
            <a:r>
              <a:rPr lang="en-US" altLang="ko-KR" dirty="0"/>
              <a:t>block </a:t>
            </a:r>
            <a:r>
              <a:rPr lang="ko-KR" altLang="en-US" dirty="0"/>
              <a:t>입력한 후</a:t>
            </a:r>
            <a:endParaRPr lang="en-US" altLang="ko-KR" dirty="0"/>
          </a:p>
          <a:p>
            <a:r>
              <a:rPr lang="ko-KR" altLang="en-US" dirty="0"/>
              <a:t>하단에 위치한 </a:t>
            </a:r>
            <a:r>
              <a:rPr lang="en-US" altLang="ko-KR" dirty="0"/>
              <a:t>Advanced </a:t>
            </a:r>
            <a:r>
              <a:rPr lang="ko-KR" altLang="en-US" dirty="0"/>
              <a:t>탭 메뉴 선택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896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Advanced </a:t>
            </a:r>
            <a:r>
              <a:rPr lang="ko-KR" altLang="en-US" dirty="0"/>
              <a:t>탭 메뉴 선택을 하고 스크롤을 아래로 내리면 </a:t>
            </a:r>
            <a:r>
              <a:rPr lang="en-US" altLang="ko-KR" dirty="0" err="1"/>
              <a:t>dfs.blocksize</a:t>
            </a:r>
            <a:r>
              <a:rPr lang="ko-KR" altLang="en-US" dirty="0"/>
              <a:t>명의 </a:t>
            </a:r>
            <a:r>
              <a:rPr lang="ko-KR" altLang="en-US" dirty="0" err="1"/>
              <a:t>설정값이</a:t>
            </a:r>
            <a:r>
              <a:rPr lang="ko-KR" altLang="en-US" dirty="0"/>
              <a:t> 보입니다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33554432</a:t>
            </a:r>
            <a:r>
              <a:rPr lang="ko-KR" altLang="en-US" dirty="0"/>
              <a:t>는 </a:t>
            </a:r>
            <a:r>
              <a:rPr lang="en-US" altLang="ko-KR" dirty="0"/>
              <a:t>32 MB</a:t>
            </a:r>
            <a:r>
              <a:rPr lang="ko-KR" altLang="en-US" dirty="0"/>
              <a:t>와 동일한 값을 가지는 </a:t>
            </a:r>
            <a:r>
              <a:rPr lang="en-US" altLang="ko-KR" dirty="0"/>
              <a:t>byte </a:t>
            </a:r>
            <a:r>
              <a:rPr lang="ko-KR" altLang="en-US" dirty="0"/>
              <a:t>크기의 수치입니다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611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Block replication </a:t>
            </a:r>
            <a:r>
              <a:rPr lang="ko-KR" altLang="en-US" dirty="0"/>
              <a:t>설정 확인 방법은 </a:t>
            </a:r>
            <a:r>
              <a:rPr lang="en-US" altLang="ko-KR" dirty="0"/>
              <a:t>Data block size</a:t>
            </a:r>
            <a:r>
              <a:rPr lang="ko-KR" altLang="en-US" dirty="0"/>
              <a:t> 설정 확인하기 위해 </a:t>
            </a:r>
            <a:r>
              <a:rPr lang="en-US" altLang="ko-KR" dirty="0" err="1"/>
              <a:t>hdfs</a:t>
            </a:r>
            <a:r>
              <a:rPr lang="ko-KR" altLang="en-US" dirty="0"/>
              <a:t>의 </a:t>
            </a:r>
            <a:r>
              <a:rPr lang="en-US" altLang="ko-KR" dirty="0"/>
              <a:t>configs </a:t>
            </a:r>
            <a:r>
              <a:rPr lang="ko-KR" altLang="en-US" dirty="0"/>
              <a:t>메뉴를 선택해 들어왔던 화면에서 동일하게 검색이 진행 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Block</a:t>
            </a:r>
            <a:r>
              <a:rPr lang="ko-KR" altLang="en-US" dirty="0"/>
              <a:t>을 입력한 후 화면 하단에 위치한 </a:t>
            </a:r>
            <a:r>
              <a:rPr lang="en-US" altLang="ko-KR" dirty="0"/>
              <a:t>Advanced </a:t>
            </a:r>
            <a:r>
              <a:rPr lang="ko-KR" altLang="en-US" dirty="0"/>
              <a:t>메뉴를 선택합니다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9429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756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바로 아래에 위치한 </a:t>
            </a:r>
            <a:r>
              <a:rPr lang="en-US" altLang="ko-KR" dirty="0"/>
              <a:t>block replication</a:t>
            </a:r>
            <a:r>
              <a:rPr lang="ko-KR" altLang="en-US" dirty="0"/>
              <a:t>명의 </a:t>
            </a:r>
            <a:r>
              <a:rPr lang="ko-KR" altLang="en-US" dirty="0" err="1"/>
              <a:t>설정값이</a:t>
            </a:r>
            <a:r>
              <a:rPr lang="ko-KR" altLang="en-US" dirty="0"/>
              <a:t> 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31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순수 </a:t>
            </a:r>
            <a:r>
              <a:rPr lang="ko-KR" altLang="en-US" dirty="0" err="1"/>
              <a:t>하둡에서의</a:t>
            </a:r>
            <a:r>
              <a:rPr lang="ko-KR" altLang="en-US" dirty="0"/>
              <a:t> </a:t>
            </a:r>
            <a:r>
              <a:rPr lang="en-US" altLang="ko-KR" dirty="0"/>
              <a:t>block </a:t>
            </a:r>
            <a:r>
              <a:rPr lang="en-US" altLang="ko-KR" dirty="0" err="1"/>
              <a:t>replicatio</a:t>
            </a:r>
            <a:r>
              <a:rPr lang="ko-KR" altLang="en-US" dirty="0"/>
              <a:t>와 </a:t>
            </a:r>
            <a:r>
              <a:rPr lang="en-US" altLang="ko-KR" dirty="0"/>
              <a:t>block size </a:t>
            </a:r>
            <a:r>
              <a:rPr lang="ko-KR" altLang="en-US" dirty="0"/>
              <a:t>확인입니다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어떻게 들어가는지 소스코드가 있으면 </a:t>
            </a:r>
            <a:r>
              <a:rPr lang="ko-KR" altLang="en-US" dirty="0" err="1"/>
              <a:t>좋을듯</a:t>
            </a:r>
            <a:r>
              <a:rPr lang="en-US" altLang="ko-KR" dirty="0"/>
              <a:t>….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757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Admin/admin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0144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다음과 같은 </a:t>
            </a:r>
            <a:r>
              <a:rPr lang="ko-KR" altLang="en-US" dirty="0" err="1"/>
              <a:t>데시보드</a:t>
            </a:r>
            <a:r>
              <a:rPr lang="ko-KR" altLang="en-US" dirty="0"/>
              <a:t> 화면이 나온다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6743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Daemons – </a:t>
            </a:r>
            <a:r>
              <a:rPr lang="ko-KR" altLang="en-US" dirty="0"/>
              <a:t>한번에 </a:t>
            </a:r>
            <a:r>
              <a:rPr lang="ko-KR" altLang="en-US" dirty="0" err="1"/>
              <a:t>돌리는거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458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 </a:t>
            </a:r>
            <a:r>
              <a:rPr lang="ko-KR" altLang="en-US" dirty="0" err="1"/>
              <a:t>하둡</a:t>
            </a:r>
            <a:r>
              <a:rPr lang="ko-KR" altLang="en-US" dirty="0"/>
              <a:t> 에코 시스템 구성입니다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지금 보시는 화면이 기존 </a:t>
            </a:r>
            <a:r>
              <a:rPr lang="ko-KR" altLang="en-US" dirty="0" err="1"/>
              <a:t>하둡</a:t>
            </a:r>
            <a:r>
              <a:rPr lang="ko-KR" altLang="en-US" dirty="0"/>
              <a:t> 에코 시스템을 구축 구성도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6858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6063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Jps</a:t>
            </a:r>
            <a:r>
              <a:rPr lang="ko-KR" altLang="en-US" dirty="0" err="1"/>
              <a:t>입력시</a:t>
            </a:r>
            <a:r>
              <a:rPr lang="ko-KR" altLang="en-US" dirty="0"/>
              <a:t> 확인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4106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Overviw</a:t>
            </a:r>
            <a:r>
              <a:rPr lang="ko-KR" altLang="en-US" dirty="0"/>
              <a:t> </a:t>
            </a:r>
            <a:r>
              <a:rPr lang="ko-KR" altLang="en-US" dirty="0" err="1"/>
              <a:t>네임노드</a:t>
            </a:r>
            <a:r>
              <a:rPr lang="ko-KR" altLang="en-US" dirty="0"/>
              <a:t> 화면</a:t>
            </a:r>
            <a:endParaRPr lang="en-US" altLang="ko-KR" dirty="0"/>
          </a:p>
          <a:p>
            <a:r>
              <a:rPr lang="ko-KR" altLang="en-US" dirty="0"/>
              <a:t>포트 </a:t>
            </a:r>
            <a:r>
              <a:rPr lang="en-US" altLang="ko-KR" dirty="0"/>
              <a:t>50070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89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모두 접속 되어있는 것을 확인할 수 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6644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이런식으로</a:t>
            </a:r>
            <a:r>
              <a:rPr lang="ko-KR" altLang="en-US" dirty="0"/>
              <a:t> </a:t>
            </a:r>
            <a:r>
              <a:rPr lang="ko-KR" altLang="en-US" dirty="0" err="1"/>
              <a:t>하둡이</a:t>
            </a:r>
            <a:r>
              <a:rPr lang="ko-KR" altLang="en-US" dirty="0"/>
              <a:t> 잘 돌아가고 </a:t>
            </a:r>
            <a:r>
              <a:rPr lang="ko-KR" altLang="en-US" dirty="0" err="1"/>
              <a:t>있다는것을</a:t>
            </a:r>
            <a:r>
              <a:rPr lang="ko-KR" altLang="en-US" dirty="0"/>
              <a:t> </a:t>
            </a:r>
            <a:r>
              <a:rPr lang="ko-KR" altLang="en-US" dirty="0" err="1"/>
              <a:t>확인할수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7447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각각 </a:t>
            </a:r>
            <a:r>
              <a:rPr lang="ko-KR" altLang="en-US" dirty="0" err="1"/>
              <a:t>들어갈수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하둡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0177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Hdfs</a:t>
            </a:r>
            <a:r>
              <a:rPr lang="ko-KR" altLang="en-US" dirty="0"/>
              <a:t> 계정의 디렉토리 확인 하기 위해서</a:t>
            </a:r>
            <a:endParaRPr lang="en-US" altLang="ko-KR" dirty="0"/>
          </a:p>
          <a:p>
            <a:r>
              <a:rPr lang="en-US" altLang="ko-KR" dirty="0" err="1"/>
              <a:t>Namenode</a:t>
            </a:r>
            <a:r>
              <a:rPr lang="ko-KR" altLang="en-US" dirty="0"/>
              <a:t>의 </a:t>
            </a:r>
            <a:r>
              <a:rPr lang="ko-KR" altLang="en-US" dirty="0" err="1"/>
              <a:t>호스트명뒤에</a:t>
            </a:r>
            <a:r>
              <a:rPr lang="ko-KR" altLang="en-US" dirty="0"/>
              <a:t> </a:t>
            </a:r>
            <a:r>
              <a:rPr lang="en-US" altLang="ko-KR" dirty="0"/>
              <a:t>50070</a:t>
            </a:r>
            <a:r>
              <a:rPr lang="ko-KR" altLang="en-US" dirty="0"/>
              <a:t>포트번호를 입력을 하고 접속하면 다음과 같은 화면이 나옵니다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상단메뉴중</a:t>
            </a:r>
            <a:r>
              <a:rPr lang="ko-KR" altLang="en-US" dirty="0"/>
              <a:t> </a:t>
            </a:r>
            <a:r>
              <a:rPr lang="en-US" altLang="ko-KR" dirty="0"/>
              <a:t>utilities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8596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브라우즈더</a:t>
            </a:r>
            <a:r>
              <a:rPr lang="ko-KR" altLang="en-US" dirty="0"/>
              <a:t> 파일시스템 을 선택을 하면 디렉토리 목록이 나옵니다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7433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거기서 </a:t>
            </a:r>
            <a:r>
              <a:rPr lang="en-US" altLang="ko-KR" dirty="0"/>
              <a:t>user </a:t>
            </a:r>
            <a:r>
              <a:rPr lang="ko-KR" altLang="en-US" dirty="0" err="1"/>
              <a:t>선택후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3220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hive</a:t>
            </a:r>
            <a:r>
              <a:rPr lang="ko-KR" altLang="en-US" dirty="0"/>
              <a:t>선택하면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3050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</a:t>
            </a:r>
            <a:r>
              <a:rPr lang="ko-KR" altLang="en-US" dirty="0" err="1"/>
              <a:t>암바리</a:t>
            </a:r>
            <a:r>
              <a:rPr lang="en-US" altLang="ko-KR" dirty="0"/>
              <a:t>, </a:t>
            </a:r>
            <a:r>
              <a:rPr lang="ko-KR" altLang="en-US" dirty="0" err="1"/>
              <a:t>하이브</a:t>
            </a:r>
            <a:r>
              <a:rPr lang="en-US" altLang="ko-KR" dirty="0"/>
              <a:t>, </a:t>
            </a:r>
            <a:r>
              <a:rPr lang="ko-KR" altLang="en-US" dirty="0" err="1"/>
              <a:t>스팤</a:t>
            </a:r>
            <a:r>
              <a:rPr lang="en-US" altLang="ko-KR" dirty="0"/>
              <a:t>, </a:t>
            </a:r>
            <a:r>
              <a:rPr lang="ko-KR" altLang="en-US" dirty="0" err="1"/>
              <a:t>제플린</a:t>
            </a:r>
            <a:r>
              <a:rPr lang="en-US" altLang="ko-KR" dirty="0"/>
              <a:t>, </a:t>
            </a:r>
            <a:r>
              <a:rPr lang="ko-KR" altLang="en-US" dirty="0" err="1"/>
              <a:t>주키퍼</a:t>
            </a:r>
            <a:r>
              <a:rPr lang="en-US" altLang="ko-KR" dirty="0"/>
              <a:t>, </a:t>
            </a:r>
            <a:r>
              <a:rPr lang="ko-KR" altLang="en-US" dirty="0" err="1"/>
              <a:t>맵리듀스</a:t>
            </a:r>
            <a:r>
              <a:rPr lang="en-US" altLang="ko-KR" dirty="0"/>
              <a:t>, </a:t>
            </a:r>
            <a:r>
              <a:rPr lang="ko-KR" altLang="en-US" dirty="0"/>
              <a:t>얀</a:t>
            </a:r>
            <a:r>
              <a:rPr lang="en-US" altLang="ko-KR" dirty="0"/>
              <a:t>, </a:t>
            </a:r>
            <a:r>
              <a:rPr lang="en-US" altLang="ko-KR" dirty="0" err="1"/>
              <a:t>hdfs</a:t>
            </a:r>
            <a:r>
              <a:rPr lang="en-US" altLang="ko-KR" dirty="0"/>
              <a:t> </a:t>
            </a:r>
            <a:r>
              <a:rPr lang="ko-KR" altLang="en-US" dirty="0"/>
              <a:t>로 </a:t>
            </a:r>
            <a:r>
              <a:rPr lang="ko-KR" altLang="en-US" dirty="0" err="1"/>
              <a:t>하둡을</a:t>
            </a:r>
            <a:r>
              <a:rPr lang="ko-KR" altLang="en-US" dirty="0"/>
              <a:t> 구축 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Ambari -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클러스터 관리 및 모니터링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Hive -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hiveQL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쿼리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Spark –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메모리 내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Zeppelin –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심상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Zookeeper – 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동등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MapReduce –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분산 처리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YARN –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클러스터 자원 관리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HDFS –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분산 저장 장치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4352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이전에 앞서 생성한 </a:t>
            </a:r>
            <a:r>
              <a:rPr lang="en-US" altLang="ko-KR" dirty="0"/>
              <a:t>test </a:t>
            </a:r>
            <a:r>
              <a:rPr lang="ko-KR" altLang="en-US" dirty="0"/>
              <a:t>디렉토리가 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6419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HDP </a:t>
            </a:r>
            <a:r>
              <a:rPr lang="ko-KR" altLang="en-US" dirty="0"/>
              <a:t>관리자 페이지 대시보드 화면에서 좌측에 있는 </a:t>
            </a:r>
            <a:r>
              <a:rPr lang="en-US" altLang="ko-KR" dirty="0"/>
              <a:t>Service </a:t>
            </a:r>
            <a:r>
              <a:rPr lang="ko-KR" altLang="en-US" dirty="0"/>
              <a:t>목록 중 </a:t>
            </a:r>
            <a:r>
              <a:rPr lang="en-US" altLang="ko-KR" dirty="0"/>
              <a:t>Spark </a:t>
            </a:r>
            <a:r>
              <a:rPr lang="ko-KR" altLang="en-US" dirty="0"/>
              <a:t>선택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1983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대시보드 화면에서 </a:t>
            </a:r>
            <a:r>
              <a:rPr lang="en-US" altLang="ko-KR" dirty="0"/>
              <a:t>Spark </a:t>
            </a:r>
            <a:r>
              <a:rPr lang="ko-KR" altLang="en-US" dirty="0"/>
              <a:t>서비스 화면으로 변경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3. Spark </a:t>
            </a:r>
            <a:r>
              <a:rPr lang="ko-KR" altLang="en-US" dirty="0"/>
              <a:t>서비스 화면에서 상단 가운데에 위치한 </a:t>
            </a:r>
            <a:r>
              <a:rPr lang="en-US" altLang="ko-KR" dirty="0"/>
              <a:t>‘</a:t>
            </a:r>
            <a:r>
              <a:rPr lang="en-US" altLang="ko-KR" dirty="0" err="1"/>
              <a:t>Quicck</a:t>
            </a:r>
            <a:r>
              <a:rPr lang="en-US" altLang="ko-KR" dirty="0"/>
              <a:t> Links’ </a:t>
            </a:r>
            <a:r>
              <a:rPr lang="ko-KR" altLang="en-US" dirty="0"/>
              <a:t>선택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4. Spark History Server </a:t>
            </a:r>
            <a:r>
              <a:rPr lang="ko-KR" altLang="en-US" dirty="0"/>
              <a:t>서버로 이동할 메뉴 나타남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5. </a:t>
            </a:r>
            <a:r>
              <a:rPr lang="ko-KR" altLang="en-US" dirty="0"/>
              <a:t>메뉴를 선택하면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0150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다음과 같이 </a:t>
            </a:r>
            <a:r>
              <a:rPr lang="en-US" altLang="ko-KR" dirty="0"/>
              <a:t>Spark History Server </a:t>
            </a:r>
            <a:r>
              <a:rPr lang="ko-KR" altLang="en-US" dirty="0"/>
              <a:t>화면 표출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6072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마스터에서 한방에 실행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1565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모든사람이</a:t>
            </a:r>
            <a:r>
              <a:rPr lang="ko-KR" altLang="en-US" dirty="0"/>
              <a:t> </a:t>
            </a:r>
            <a:r>
              <a:rPr lang="ko-KR" altLang="en-US" dirty="0" err="1"/>
              <a:t>다들어갈수</a:t>
            </a:r>
            <a:r>
              <a:rPr lang="ko-KR" altLang="en-US" dirty="0"/>
              <a:t> 있고</a:t>
            </a:r>
            <a:endParaRPr lang="en-US" altLang="ko-KR" dirty="0"/>
          </a:p>
          <a:p>
            <a:r>
              <a:rPr lang="ko-KR" altLang="en-US" dirty="0"/>
              <a:t>히스토리 서버가 </a:t>
            </a:r>
            <a:r>
              <a:rPr lang="ko-KR" altLang="en-US" dirty="0" err="1"/>
              <a:t>안들어가져서</a:t>
            </a:r>
            <a:endParaRPr lang="en-US" altLang="ko-KR" dirty="0"/>
          </a:p>
          <a:p>
            <a:r>
              <a:rPr lang="ko-KR" altLang="en-US" dirty="0" err="1"/>
              <a:t>하둡위에</a:t>
            </a:r>
            <a:r>
              <a:rPr lang="ko-KR" altLang="en-US" dirty="0"/>
              <a:t> 스파크 서버가 돌아가고 </a:t>
            </a:r>
            <a:r>
              <a:rPr lang="ko-KR" altLang="en-US" dirty="0" err="1"/>
              <a:t>있다는것을</a:t>
            </a:r>
            <a:r>
              <a:rPr lang="ko-KR" altLang="en-US" dirty="0"/>
              <a:t>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9639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마스터 </a:t>
            </a:r>
            <a:r>
              <a:rPr lang="ko-KR" altLang="en-US" dirty="0" err="1"/>
              <a:t>서버에올라가</a:t>
            </a:r>
            <a:r>
              <a:rPr lang="ko-KR" altLang="en-US" dirty="0"/>
              <a:t> </a:t>
            </a:r>
            <a:r>
              <a:rPr lang="ko-KR" altLang="en-US" dirty="0" err="1"/>
              <a:t>있는것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‘</a:t>
            </a:r>
            <a:r>
              <a:rPr lang="en-US" altLang="ko-KR" dirty="0" err="1"/>
              <a:t>ip</a:t>
            </a:r>
            <a:r>
              <a:rPr lang="en-US" altLang="ko-KR" dirty="0"/>
              <a:t>’+</a:t>
            </a:r>
            <a:r>
              <a:rPr lang="ko-KR" altLang="en-US" dirty="0"/>
              <a:t>포트 </a:t>
            </a:r>
            <a:r>
              <a:rPr lang="en-US" altLang="ko-KR" dirty="0"/>
              <a:t>8080 </a:t>
            </a:r>
            <a:r>
              <a:rPr lang="ko-KR" altLang="en-US" dirty="0"/>
              <a:t>하면 다들 </a:t>
            </a:r>
            <a:r>
              <a:rPr lang="ko-KR" altLang="en-US" dirty="0" err="1"/>
              <a:t>들어가짐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151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다음과 같이 </a:t>
            </a:r>
            <a:r>
              <a:rPr lang="en-US" altLang="ko-KR" dirty="0"/>
              <a:t>Spark History Server </a:t>
            </a:r>
            <a:r>
              <a:rPr lang="ko-KR" altLang="en-US" dirty="0"/>
              <a:t>화면 표출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3940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HDP </a:t>
            </a:r>
            <a:r>
              <a:rPr lang="ko-KR" altLang="en-US" dirty="0"/>
              <a:t>관리자 페이지 대시보드 화면에서 좌측에 있는 서비스 </a:t>
            </a:r>
            <a:r>
              <a:rPr lang="ko-KR" altLang="en-US" dirty="0" err="1"/>
              <a:t>목록중</a:t>
            </a:r>
            <a:r>
              <a:rPr lang="ko-KR" altLang="en-US" dirty="0"/>
              <a:t> </a:t>
            </a:r>
            <a:r>
              <a:rPr lang="ko-KR" altLang="en-US" dirty="0" err="1"/>
              <a:t>제플린</a:t>
            </a:r>
            <a:r>
              <a:rPr lang="ko-KR" altLang="en-US" dirty="0"/>
              <a:t> 노트북 선택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5913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대시보드 화면에서 </a:t>
            </a:r>
            <a:r>
              <a:rPr lang="ko-KR" altLang="en-US" dirty="0" err="1"/>
              <a:t>제플린</a:t>
            </a:r>
            <a:r>
              <a:rPr lang="ko-KR" altLang="en-US" dirty="0"/>
              <a:t> 노트북 서비스화면으로 변경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서비스 화면에서 상단 가운데에 위치한 </a:t>
            </a:r>
            <a:r>
              <a:rPr lang="en-US" altLang="ko-KR" dirty="0"/>
              <a:t>‘Quick links’ </a:t>
            </a:r>
            <a:r>
              <a:rPr lang="ko-KR" altLang="en-US" dirty="0"/>
              <a:t>메뉴 선택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 err="1"/>
              <a:t>제플린</a:t>
            </a:r>
            <a:r>
              <a:rPr lang="ko-KR" altLang="en-US" dirty="0"/>
              <a:t> 노트북으로 이동할 메뉴가 나타남</a:t>
            </a:r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메뉴 선택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42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구성도를 보시면 노드 들이 돌아가는 구성입니다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Journal nodes = </a:t>
            </a:r>
            <a:r>
              <a:rPr lang="ko-KR" altLang="en-US" dirty="0"/>
              <a:t>로그 </a:t>
            </a:r>
            <a:r>
              <a:rPr lang="ko-KR" altLang="en-US" dirty="0" err="1"/>
              <a:t>기록을가지고</a:t>
            </a:r>
            <a:r>
              <a:rPr lang="ko-KR" altLang="en-US" dirty="0"/>
              <a:t>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순수하둡</a:t>
            </a:r>
            <a:r>
              <a:rPr lang="ko-KR" altLang="en-US" dirty="0"/>
              <a:t> </a:t>
            </a:r>
            <a:r>
              <a:rPr lang="en-US" altLang="ko-KR" dirty="0"/>
              <a:t>active </a:t>
            </a:r>
            <a:r>
              <a:rPr lang="ko-KR" altLang="en-US" dirty="0"/>
              <a:t>먼저 실행 </a:t>
            </a:r>
            <a:r>
              <a:rPr lang="en-US" altLang="ko-KR" dirty="0"/>
              <a:t>/ standby </a:t>
            </a:r>
            <a:r>
              <a:rPr lang="ko-KR" altLang="en-US" dirty="0"/>
              <a:t>는 </a:t>
            </a:r>
            <a:r>
              <a:rPr lang="en-US" altLang="ko-KR" dirty="0"/>
              <a:t>active</a:t>
            </a:r>
            <a:r>
              <a:rPr lang="ko-KR" altLang="en-US" dirty="0"/>
              <a:t>가 </a:t>
            </a:r>
            <a:r>
              <a:rPr lang="ko-KR" altLang="en-US" dirty="0" err="1"/>
              <a:t>고장나면</a:t>
            </a:r>
            <a:r>
              <a:rPr lang="ko-KR" altLang="en-US" dirty="0"/>
              <a:t> </a:t>
            </a:r>
            <a:r>
              <a:rPr lang="en-US" altLang="ko-KR" dirty="0"/>
              <a:t>standby </a:t>
            </a:r>
            <a:r>
              <a:rPr lang="ko-KR" altLang="en-US" dirty="0"/>
              <a:t>시작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6282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제플린</a:t>
            </a:r>
            <a:r>
              <a:rPr lang="ko-KR" altLang="en-US" dirty="0"/>
              <a:t> 노트북 실행 화면</a:t>
            </a:r>
            <a:endParaRPr lang="en-US" altLang="ko-KR" dirty="0"/>
          </a:p>
          <a:p>
            <a:r>
              <a:rPr lang="ko-KR" altLang="en-US" dirty="0" err="1"/>
              <a:t>제플린</a:t>
            </a:r>
            <a:r>
              <a:rPr lang="ko-KR" altLang="en-US" dirty="0"/>
              <a:t> 노트북을 사용하기 위해 우측상단에 있는 </a:t>
            </a:r>
            <a:r>
              <a:rPr lang="en-US" altLang="ko-KR" dirty="0"/>
              <a:t>login</a:t>
            </a:r>
            <a:r>
              <a:rPr lang="ko-KR" altLang="en-US" dirty="0"/>
              <a:t>버튼 선택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9759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Admin / admin </a:t>
            </a:r>
            <a:r>
              <a:rPr lang="ko-KR" altLang="en-US" dirty="0"/>
              <a:t>입력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309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제플린</a:t>
            </a:r>
            <a:r>
              <a:rPr lang="ko-KR" altLang="en-US" dirty="0"/>
              <a:t> 노트북이 실행된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9865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마스터에서 </a:t>
            </a:r>
            <a:r>
              <a:rPr lang="ko-KR" altLang="en-US" dirty="0" err="1"/>
              <a:t>도는걸로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1067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제플린</a:t>
            </a:r>
            <a:r>
              <a:rPr lang="ko-KR" altLang="en-US" dirty="0"/>
              <a:t> 노트북이 실행된 화면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‘</a:t>
            </a:r>
            <a:r>
              <a:rPr lang="en-US" altLang="ko-KR" dirty="0" err="1"/>
              <a:t>ip</a:t>
            </a:r>
            <a:r>
              <a:rPr lang="en-US" altLang="ko-KR" dirty="0"/>
              <a:t>’ 8888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336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순수 </a:t>
            </a:r>
            <a:r>
              <a:rPr lang="ko-KR" altLang="en-US" dirty="0" err="1"/>
              <a:t>하둡버전</a:t>
            </a:r>
            <a:r>
              <a:rPr lang="ko-KR" altLang="en-US" dirty="0"/>
              <a:t> 구성도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258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암바리</a:t>
            </a:r>
            <a:r>
              <a:rPr lang="ko-KR" altLang="en-US" dirty="0"/>
              <a:t> 버전 구성도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207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아키텍서</a:t>
            </a:r>
            <a:r>
              <a:rPr lang="ko-KR" altLang="en-US" dirty="0"/>
              <a:t> 수행평가 요구사항들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446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HDP </a:t>
            </a:r>
            <a:r>
              <a:rPr lang="ko-KR" altLang="en-US" dirty="0"/>
              <a:t>관리 페이지 대시보드 화면에서 좌측 서비스 목록 중 </a:t>
            </a:r>
            <a:r>
              <a:rPr lang="en-US" altLang="ko-KR" dirty="0"/>
              <a:t>HDFS </a:t>
            </a:r>
            <a:r>
              <a:rPr lang="ko-KR" altLang="en-US" dirty="0"/>
              <a:t>선택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673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HDFS</a:t>
            </a:r>
            <a:r>
              <a:rPr lang="ko-KR" altLang="en-US" dirty="0"/>
              <a:t>의 서비스 화면에서 상단 메뉴 중 </a:t>
            </a:r>
            <a:r>
              <a:rPr lang="en-US" altLang="ko-KR" dirty="0"/>
              <a:t>Configs </a:t>
            </a:r>
            <a:r>
              <a:rPr lang="ko-KR" altLang="en-US" dirty="0"/>
              <a:t>선택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226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DD0AB-3526-48A7-B30F-5F9E507E3F34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996B5-7CA6-4AC6-9A1A-182762D0B0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874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DD0AB-3526-48A7-B30F-5F9E507E3F34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996B5-7CA6-4AC6-9A1A-182762D0B0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133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DD0AB-3526-48A7-B30F-5F9E507E3F34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996B5-7CA6-4AC6-9A1A-182762D0B0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9444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60D429A7-8CCB-4476-8ABC-E11C51A3BF4F}"/>
              </a:ext>
            </a:extLst>
          </p:cNvPr>
          <p:cNvSpPr>
            <a:spLocks noEditPoints="1"/>
          </p:cNvSpPr>
          <p:nvPr/>
        </p:nvSpPr>
        <p:spPr bwMode="auto">
          <a:xfrm>
            <a:off x="5664" y="-66063"/>
            <a:ext cx="7611094" cy="6990127"/>
          </a:xfrm>
          <a:custGeom>
            <a:avLst/>
            <a:gdLst>
              <a:gd name="T0" fmla="*/ 0 w 6251"/>
              <a:gd name="T1" fmla="*/ 1388 h 5741"/>
              <a:gd name="T2" fmla="*/ 0 w 6251"/>
              <a:gd name="T3" fmla="*/ 5741 h 5741"/>
              <a:gd name="T4" fmla="*/ 6251 w 6251"/>
              <a:gd name="T5" fmla="*/ 5741 h 5741"/>
              <a:gd name="T6" fmla="*/ 3106 w 6251"/>
              <a:gd name="T7" fmla="*/ 5741 h 5741"/>
              <a:gd name="T8" fmla="*/ 2363 w 6251"/>
              <a:gd name="T9" fmla="*/ 2834 h 5741"/>
              <a:gd name="T10" fmla="*/ 0 w 6251"/>
              <a:gd name="T11" fmla="*/ 1388 h 5741"/>
              <a:gd name="T12" fmla="*/ 1638 w 6251"/>
              <a:gd name="T13" fmla="*/ 0 h 5741"/>
              <a:gd name="T14" fmla="*/ 0 w 6251"/>
              <a:gd name="T15" fmla="*/ 0 h 5741"/>
              <a:gd name="T16" fmla="*/ 0 w 6251"/>
              <a:gd name="T17" fmla="*/ 18 h 5741"/>
              <a:gd name="T18" fmla="*/ 1640 w 6251"/>
              <a:gd name="T19" fmla="*/ 18 h 5741"/>
              <a:gd name="T20" fmla="*/ 1638 w 6251"/>
              <a:gd name="T21" fmla="*/ 0 h 5741"/>
              <a:gd name="T22" fmla="*/ 5009 w 6251"/>
              <a:gd name="T23" fmla="*/ 0 h 5741"/>
              <a:gd name="T24" fmla="*/ 2317 w 6251"/>
              <a:gd name="T25" fmla="*/ 0 h 5741"/>
              <a:gd name="T26" fmla="*/ 2331 w 6251"/>
              <a:gd name="T27" fmla="*/ 18 h 5741"/>
              <a:gd name="T28" fmla="*/ 5011 w 6251"/>
              <a:gd name="T29" fmla="*/ 18 h 5741"/>
              <a:gd name="T30" fmla="*/ 5009 w 6251"/>
              <a:gd name="T31" fmla="*/ 0 h 5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251" h="5741">
                <a:moveTo>
                  <a:pt x="0" y="1388"/>
                </a:moveTo>
                <a:lnTo>
                  <a:pt x="0" y="5741"/>
                </a:lnTo>
                <a:lnTo>
                  <a:pt x="6251" y="5741"/>
                </a:lnTo>
                <a:lnTo>
                  <a:pt x="3106" y="5741"/>
                </a:lnTo>
                <a:lnTo>
                  <a:pt x="2363" y="2834"/>
                </a:lnTo>
                <a:lnTo>
                  <a:pt x="0" y="1388"/>
                </a:lnTo>
                <a:close/>
                <a:moveTo>
                  <a:pt x="1638" y="0"/>
                </a:moveTo>
                <a:lnTo>
                  <a:pt x="0" y="0"/>
                </a:lnTo>
                <a:lnTo>
                  <a:pt x="0" y="18"/>
                </a:lnTo>
                <a:lnTo>
                  <a:pt x="1640" y="18"/>
                </a:lnTo>
                <a:lnTo>
                  <a:pt x="1638" y="0"/>
                </a:lnTo>
                <a:close/>
                <a:moveTo>
                  <a:pt x="5009" y="0"/>
                </a:moveTo>
                <a:lnTo>
                  <a:pt x="2317" y="0"/>
                </a:lnTo>
                <a:lnTo>
                  <a:pt x="2331" y="18"/>
                </a:lnTo>
                <a:lnTo>
                  <a:pt x="5011" y="18"/>
                </a:lnTo>
                <a:lnTo>
                  <a:pt x="5009" y="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F820D6B2-A843-4139-97BD-63E74D9FC244}"/>
              </a:ext>
            </a:extLst>
          </p:cNvPr>
          <p:cNvSpPr>
            <a:spLocks noEditPoints="1"/>
          </p:cNvSpPr>
          <p:nvPr/>
        </p:nvSpPr>
        <p:spPr bwMode="auto">
          <a:xfrm>
            <a:off x="794" y="-44147"/>
            <a:ext cx="10130266" cy="3686833"/>
          </a:xfrm>
          <a:custGeom>
            <a:avLst/>
            <a:gdLst>
              <a:gd name="T0" fmla="*/ 4 w 8320"/>
              <a:gd name="T1" fmla="*/ 0 h 3028"/>
              <a:gd name="T2" fmla="*/ 0 w 8320"/>
              <a:gd name="T3" fmla="*/ 0 h 3028"/>
              <a:gd name="T4" fmla="*/ 0 w 8320"/>
              <a:gd name="T5" fmla="*/ 1368 h 3028"/>
              <a:gd name="T6" fmla="*/ 4 w 8320"/>
              <a:gd name="T7" fmla="*/ 1370 h 3028"/>
              <a:gd name="T8" fmla="*/ 4 w 8320"/>
              <a:gd name="T9" fmla="*/ 0 h 3028"/>
              <a:gd name="T10" fmla="*/ 8320 w 8320"/>
              <a:gd name="T11" fmla="*/ 0 h 3028"/>
              <a:gd name="T12" fmla="*/ 5015 w 8320"/>
              <a:gd name="T13" fmla="*/ 0 h 3028"/>
              <a:gd name="T14" fmla="*/ 5672 w 8320"/>
              <a:gd name="T15" fmla="*/ 3028 h 3028"/>
              <a:gd name="T16" fmla="*/ 8320 w 8320"/>
              <a:gd name="T17" fmla="*/ 0 h 3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0" h="3028">
                <a:moveTo>
                  <a:pt x="4" y="0"/>
                </a:moveTo>
                <a:lnTo>
                  <a:pt x="0" y="0"/>
                </a:lnTo>
                <a:lnTo>
                  <a:pt x="0" y="1368"/>
                </a:lnTo>
                <a:lnTo>
                  <a:pt x="4" y="1370"/>
                </a:lnTo>
                <a:lnTo>
                  <a:pt x="4" y="0"/>
                </a:lnTo>
                <a:close/>
                <a:moveTo>
                  <a:pt x="8320" y="0"/>
                </a:moveTo>
                <a:lnTo>
                  <a:pt x="5015" y="0"/>
                </a:lnTo>
                <a:lnTo>
                  <a:pt x="5672" y="3028"/>
                </a:lnTo>
                <a:lnTo>
                  <a:pt x="8320" y="0"/>
                </a:lnTo>
                <a:close/>
              </a:path>
            </a:pathLst>
          </a:custGeom>
          <a:solidFill>
            <a:schemeClr val="bg1">
              <a:lumMod val="95000"/>
              <a:alpha val="62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868D16D-583F-4ED0-AA24-C6D40AABDB2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664" y="-44147"/>
            <a:ext cx="6901244" cy="4345543"/>
          </a:xfrm>
          <a:custGeom>
            <a:avLst/>
            <a:gdLst>
              <a:gd name="T0" fmla="*/ 1640 w 5668"/>
              <a:gd name="T1" fmla="*/ 0 h 3569"/>
              <a:gd name="T2" fmla="*/ 0 w 5668"/>
              <a:gd name="T3" fmla="*/ 0 h 3569"/>
              <a:gd name="T4" fmla="*/ 0 w 5668"/>
              <a:gd name="T5" fmla="*/ 1370 h 3569"/>
              <a:gd name="T6" fmla="*/ 2363 w 5668"/>
              <a:gd name="T7" fmla="*/ 2816 h 3569"/>
              <a:gd name="T8" fmla="*/ 1640 w 5668"/>
              <a:gd name="T9" fmla="*/ 0 h 3569"/>
              <a:gd name="T10" fmla="*/ 5011 w 5668"/>
              <a:gd name="T11" fmla="*/ 0 h 3569"/>
              <a:gd name="T12" fmla="*/ 2331 w 5668"/>
              <a:gd name="T13" fmla="*/ 0 h 3569"/>
              <a:gd name="T14" fmla="*/ 5192 w 5668"/>
              <a:gd name="T15" fmla="*/ 3569 h 3569"/>
              <a:gd name="T16" fmla="*/ 5668 w 5668"/>
              <a:gd name="T17" fmla="*/ 3028 h 3569"/>
              <a:gd name="T18" fmla="*/ 5011 w 5668"/>
              <a:gd name="T19" fmla="*/ 0 h 3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68" h="3569">
                <a:moveTo>
                  <a:pt x="1640" y="0"/>
                </a:moveTo>
                <a:lnTo>
                  <a:pt x="0" y="0"/>
                </a:lnTo>
                <a:lnTo>
                  <a:pt x="0" y="1370"/>
                </a:lnTo>
                <a:lnTo>
                  <a:pt x="2363" y="2816"/>
                </a:lnTo>
                <a:lnTo>
                  <a:pt x="1640" y="0"/>
                </a:lnTo>
                <a:close/>
                <a:moveTo>
                  <a:pt x="5011" y="0"/>
                </a:moveTo>
                <a:lnTo>
                  <a:pt x="2331" y="0"/>
                </a:lnTo>
                <a:lnTo>
                  <a:pt x="5192" y="3569"/>
                </a:lnTo>
                <a:lnTo>
                  <a:pt x="5668" y="3028"/>
                </a:lnTo>
                <a:lnTo>
                  <a:pt x="501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B57CA17B-89CA-4E26-8546-18300FDAECC5}"/>
              </a:ext>
            </a:extLst>
          </p:cNvPr>
          <p:cNvSpPr>
            <a:spLocks/>
          </p:cNvSpPr>
          <p:nvPr/>
        </p:nvSpPr>
        <p:spPr bwMode="auto">
          <a:xfrm>
            <a:off x="7043277" y="-44147"/>
            <a:ext cx="5147929" cy="6962123"/>
          </a:xfrm>
          <a:custGeom>
            <a:avLst/>
            <a:gdLst>
              <a:gd name="T0" fmla="*/ 4228 w 4228"/>
              <a:gd name="T1" fmla="*/ 0 h 5718"/>
              <a:gd name="T2" fmla="*/ 2536 w 4228"/>
              <a:gd name="T3" fmla="*/ 0 h 5718"/>
              <a:gd name="T4" fmla="*/ 2646 w 4228"/>
              <a:gd name="T5" fmla="*/ 0 h 5718"/>
              <a:gd name="T6" fmla="*/ 0 w 4228"/>
              <a:gd name="T7" fmla="*/ 3551 h 5718"/>
              <a:gd name="T8" fmla="*/ 224 w 4228"/>
              <a:gd name="T9" fmla="*/ 4582 h 5718"/>
              <a:gd name="T10" fmla="*/ 1136 w 4228"/>
              <a:gd name="T11" fmla="*/ 5718 h 5718"/>
              <a:gd name="T12" fmla="*/ 4228 w 4228"/>
              <a:gd name="T13" fmla="*/ 5718 h 5718"/>
              <a:gd name="T14" fmla="*/ 4228 w 4228"/>
              <a:gd name="T15" fmla="*/ 0 h 5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228" h="5718">
                <a:moveTo>
                  <a:pt x="4228" y="0"/>
                </a:moveTo>
                <a:lnTo>
                  <a:pt x="2536" y="0"/>
                </a:lnTo>
                <a:lnTo>
                  <a:pt x="2646" y="0"/>
                </a:lnTo>
                <a:lnTo>
                  <a:pt x="0" y="3551"/>
                </a:lnTo>
                <a:lnTo>
                  <a:pt x="224" y="4582"/>
                </a:lnTo>
                <a:lnTo>
                  <a:pt x="1136" y="5718"/>
                </a:lnTo>
                <a:lnTo>
                  <a:pt x="4228" y="5718"/>
                </a:lnTo>
                <a:lnTo>
                  <a:pt x="4228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094AFA6E-8429-4B17-A10A-4307B44EDBDB}"/>
              </a:ext>
            </a:extLst>
          </p:cNvPr>
          <p:cNvSpPr>
            <a:spLocks/>
          </p:cNvSpPr>
          <p:nvPr/>
        </p:nvSpPr>
        <p:spPr bwMode="auto">
          <a:xfrm>
            <a:off x="6688962" y="4279480"/>
            <a:ext cx="627054" cy="1255325"/>
          </a:xfrm>
          <a:custGeom>
            <a:avLst/>
            <a:gdLst>
              <a:gd name="T0" fmla="*/ 291 w 515"/>
              <a:gd name="T1" fmla="*/ 0 h 1031"/>
              <a:gd name="T2" fmla="*/ 0 w 515"/>
              <a:gd name="T3" fmla="*/ 390 h 1031"/>
              <a:gd name="T4" fmla="*/ 515 w 515"/>
              <a:gd name="T5" fmla="*/ 1031 h 1031"/>
              <a:gd name="T6" fmla="*/ 291 w 515"/>
              <a:gd name="T7" fmla="*/ 0 h 10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5" h="1031">
                <a:moveTo>
                  <a:pt x="291" y="0"/>
                </a:moveTo>
                <a:lnTo>
                  <a:pt x="0" y="390"/>
                </a:lnTo>
                <a:lnTo>
                  <a:pt x="515" y="1031"/>
                </a:lnTo>
                <a:lnTo>
                  <a:pt x="291" y="0"/>
                </a:lnTo>
                <a:close/>
              </a:path>
            </a:pathLst>
          </a:custGeom>
          <a:solidFill>
            <a:schemeClr val="bg1">
              <a:lumMod val="95000"/>
              <a:alpha val="66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5">
            <a:extLst>
              <a:ext uri="{FF2B5EF4-FFF2-40B4-BE49-F238E27FC236}">
                <a16:creationId xmlns:a16="http://schemas.microsoft.com/office/drawing/2014/main" id="{D5FD0350-7A0C-497F-BC55-E7704D9A0BBC}"/>
              </a:ext>
            </a:extLst>
          </p:cNvPr>
          <p:cNvSpPr>
            <a:spLocks/>
          </p:cNvSpPr>
          <p:nvPr/>
        </p:nvSpPr>
        <p:spPr bwMode="auto">
          <a:xfrm>
            <a:off x="6906908" y="-44147"/>
            <a:ext cx="3358086" cy="4323627"/>
          </a:xfrm>
          <a:custGeom>
            <a:avLst/>
            <a:gdLst>
              <a:gd name="T0" fmla="*/ 2758 w 2758"/>
              <a:gd name="T1" fmla="*/ 0 h 3551"/>
              <a:gd name="T2" fmla="*/ 2648 w 2758"/>
              <a:gd name="T3" fmla="*/ 0 h 3551"/>
              <a:gd name="T4" fmla="*/ 0 w 2758"/>
              <a:gd name="T5" fmla="*/ 3028 h 3551"/>
              <a:gd name="T6" fmla="*/ 112 w 2758"/>
              <a:gd name="T7" fmla="*/ 3551 h 3551"/>
              <a:gd name="T8" fmla="*/ 2758 w 2758"/>
              <a:gd name="T9" fmla="*/ 0 h 3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58" h="3551">
                <a:moveTo>
                  <a:pt x="2758" y="0"/>
                </a:moveTo>
                <a:lnTo>
                  <a:pt x="2648" y="0"/>
                </a:lnTo>
                <a:lnTo>
                  <a:pt x="0" y="3028"/>
                </a:lnTo>
                <a:lnTo>
                  <a:pt x="112" y="3551"/>
                </a:lnTo>
                <a:lnTo>
                  <a:pt x="2758" y="0"/>
                </a:lnTo>
                <a:close/>
              </a:path>
            </a:pathLst>
          </a:custGeom>
          <a:solidFill>
            <a:schemeClr val="bg1">
              <a:lumMod val="85000"/>
              <a:alpha val="74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7">
            <a:extLst>
              <a:ext uri="{FF2B5EF4-FFF2-40B4-BE49-F238E27FC236}">
                <a16:creationId xmlns:a16="http://schemas.microsoft.com/office/drawing/2014/main" id="{23ED11DE-B3DA-4430-92F6-6F40C3B10A86}"/>
              </a:ext>
            </a:extLst>
          </p:cNvPr>
          <p:cNvSpPr>
            <a:spLocks/>
          </p:cNvSpPr>
          <p:nvPr/>
        </p:nvSpPr>
        <p:spPr bwMode="auto">
          <a:xfrm>
            <a:off x="6327340" y="3642686"/>
            <a:ext cx="715937" cy="1111650"/>
          </a:xfrm>
          <a:custGeom>
            <a:avLst/>
            <a:gdLst>
              <a:gd name="T0" fmla="*/ 476 w 588"/>
              <a:gd name="T1" fmla="*/ 0 h 913"/>
              <a:gd name="T2" fmla="*/ 0 w 588"/>
              <a:gd name="T3" fmla="*/ 541 h 913"/>
              <a:gd name="T4" fmla="*/ 297 w 588"/>
              <a:gd name="T5" fmla="*/ 913 h 913"/>
              <a:gd name="T6" fmla="*/ 588 w 588"/>
              <a:gd name="T7" fmla="*/ 523 h 913"/>
              <a:gd name="T8" fmla="*/ 476 w 588"/>
              <a:gd name="T9" fmla="*/ 0 h 9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8" h="913">
                <a:moveTo>
                  <a:pt x="476" y="0"/>
                </a:moveTo>
                <a:lnTo>
                  <a:pt x="0" y="541"/>
                </a:lnTo>
                <a:lnTo>
                  <a:pt x="297" y="913"/>
                </a:lnTo>
                <a:lnTo>
                  <a:pt x="588" y="523"/>
                </a:lnTo>
                <a:lnTo>
                  <a:pt x="476" y="0"/>
                </a:lnTo>
                <a:close/>
              </a:path>
            </a:pathLst>
          </a:custGeom>
          <a:solidFill>
            <a:schemeClr val="bg1">
              <a:lumMod val="95000"/>
              <a:alpha val="66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21">
            <a:extLst>
              <a:ext uri="{FF2B5EF4-FFF2-40B4-BE49-F238E27FC236}">
                <a16:creationId xmlns:a16="http://schemas.microsoft.com/office/drawing/2014/main" id="{5367D641-0223-4D44-AAB9-5B4FC14DA49A}"/>
              </a:ext>
            </a:extLst>
          </p:cNvPr>
          <p:cNvSpPr>
            <a:spLocks noEditPoints="1"/>
          </p:cNvSpPr>
          <p:nvPr/>
        </p:nvSpPr>
        <p:spPr bwMode="auto">
          <a:xfrm>
            <a:off x="2004424" y="-63119"/>
            <a:ext cx="5616697" cy="6990127"/>
          </a:xfrm>
          <a:custGeom>
            <a:avLst/>
            <a:gdLst>
              <a:gd name="T0" fmla="*/ 725 w 4613"/>
              <a:gd name="T1" fmla="*/ 2834 h 5741"/>
              <a:gd name="T2" fmla="*/ 1468 w 4613"/>
              <a:gd name="T3" fmla="*/ 5741 h 5741"/>
              <a:gd name="T4" fmla="*/ 4613 w 4613"/>
              <a:gd name="T5" fmla="*/ 5741 h 5741"/>
              <a:gd name="T6" fmla="*/ 4613 w 4613"/>
              <a:gd name="T7" fmla="*/ 5736 h 5741"/>
              <a:gd name="T8" fmla="*/ 1674 w 4613"/>
              <a:gd name="T9" fmla="*/ 5736 h 5741"/>
              <a:gd name="T10" fmla="*/ 2998 w 4613"/>
              <a:gd name="T11" fmla="*/ 4224 h 5741"/>
              <a:gd name="T12" fmla="*/ 725 w 4613"/>
              <a:gd name="T13" fmla="*/ 2834 h 5741"/>
              <a:gd name="T14" fmla="*/ 679 w 4613"/>
              <a:gd name="T15" fmla="*/ 0 h 5741"/>
              <a:gd name="T16" fmla="*/ 0 w 4613"/>
              <a:gd name="T17" fmla="*/ 0 h 5741"/>
              <a:gd name="T18" fmla="*/ 2 w 4613"/>
              <a:gd name="T19" fmla="*/ 18 h 5741"/>
              <a:gd name="T20" fmla="*/ 693 w 4613"/>
              <a:gd name="T21" fmla="*/ 18 h 5741"/>
              <a:gd name="T22" fmla="*/ 679 w 4613"/>
              <a:gd name="T23" fmla="*/ 0 h 5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613" h="5741">
                <a:moveTo>
                  <a:pt x="725" y="2834"/>
                </a:moveTo>
                <a:lnTo>
                  <a:pt x="1468" y="5741"/>
                </a:lnTo>
                <a:lnTo>
                  <a:pt x="4613" y="5741"/>
                </a:lnTo>
                <a:lnTo>
                  <a:pt x="4613" y="5736"/>
                </a:lnTo>
                <a:lnTo>
                  <a:pt x="1674" y="5736"/>
                </a:lnTo>
                <a:lnTo>
                  <a:pt x="2998" y="4224"/>
                </a:lnTo>
                <a:lnTo>
                  <a:pt x="725" y="2834"/>
                </a:lnTo>
                <a:close/>
                <a:moveTo>
                  <a:pt x="679" y="0"/>
                </a:moveTo>
                <a:lnTo>
                  <a:pt x="0" y="0"/>
                </a:lnTo>
                <a:lnTo>
                  <a:pt x="2" y="18"/>
                </a:lnTo>
                <a:lnTo>
                  <a:pt x="693" y="18"/>
                </a:lnTo>
                <a:lnTo>
                  <a:pt x="679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23">
            <a:extLst>
              <a:ext uri="{FF2B5EF4-FFF2-40B4-BE49-F238E27FC236}">
                <a16:creationId xmlns:a16="http://schemas.microsoft.com/office/drawing/2014/main" id="{55ACF61C-30CA-49E8-BE7B-34115FC4CA94}"/>
              </a:ext>
            </a:extLst>
          </p:cNvPr>
          <p:cNvSpPr>
            <a:spLocks/>
          </p:cNvSpPr>
          <p:nvPr/>
        </p:nvSpPr>
        <p:spPr bwMode="auto">
          <a:xfrm>
            <a:off x="2002496" y="-44147"/>
            <a:ext cx="4324845" cy="5121142"/>
          </a:xfrm>
          <a:custGeom>
            <a:avLst/>
            <a:gdLst>
              <a:gd name="T0" fmla="*/ 691 w 3552"/>
              <a:gd name="T1" fmla="*/ 0 h 4206"/>
              <a:gd name="T2" fmla="*/ 0 w 3552"/>
              <a:gd name="T3" fmla="*/ 0 h 4206"/>
              <a:gd name="T4" fmla="*/ 723 w 3552"/>
              <a:gd name="T5" fmla="*/ 2816 h 4206"/>
              <a:gd name="T6" fmla="*/ 2996 w 3552"/>
              <a:gd name="T7" fmla="*/ 4206 h 4206"/>
              <a:gd name="T8" fmla="*/ 3552 w 3552"/>
              <a:gd name="T9" fmla="*/ 3569 h 4206"/>
              <a:gd name="T10" fmla="*/ 691 w 3552"/>
              <a:gd name="T11" fmla="*/ 0 h 4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52" h="4206">
                <a:moveTo>
                  <a:pt x="691" y="0"/>
                </a:moveTo>
                <a:lnTo>
                  <a:pt x="0" y="0"/>
                </a:lnTo>
                <a:lnTo>
                  <a:pt x="723" y="2816"/>
                </a:lnTo>
                <a:lnTo>
                  <a:pt x="2996" y="4206"/>
                </a:lnTo>
                <a:lnTo>
                  <a:pt x="3552" y="3569"/>
                </a:lnTo>
                <a:lnTo>
                  <a:pt x="691" y="0"/>
                </a:lnTo>
                <a:close/>
              </a:path>
            </a:pathLst>
          </a:custGeom>
          <a:solidFill>
            <a:schemeClr val="bg1">
              <a:lumMod val="95000"/>
              <a:alpha val="56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25">
            <a:extLst>
              <a:ext uri="{FF2B5EF4-FFF2-40B4-BE49-F238E27FC236}">
                <a16:creationId xmlns:a16="http://schemas.microsoft.com/office/drawing/2014/main" id="{12F4351E-72AE-494B-831B-874759B6370E}"/>
              </a:ext>
            </a:extLst>
          </p:cNvPr>
          <p:cNvSpPr>
            <a:spLocks/>
          </p:cNvSpPr>
          <p:nvPr userDrawn="1"/>
        </p:nvSpPr>
        <p:spPr bwMode="auto">
          <a:xfrm>
            <a:off x="7316015" y="5534805"/>
            <a:ext cx="1110433" cy="1383171"/>
          </a:xfrm>
          <a:custGeom>
            <a:avLst/>
            <a:gdLst>
              <a:gd name="T0" fmla="*/ 0 w 912"/>
              <a:gd name="T1" fmla="*/ 0 h 1136"/>
              <a:gd name="T2" fmla="*/ 247 w 912"/>
              <a:gd name="T3" fmla="*/ 1136 h 1136"/>
              <a:gd name="T4" fmla="*/ 912 w 912"/>
              <a:gd name="T5" fmla="*/ 1136 h 1136"/>
              <a:gd name="T6" fmla="*/ 0 w 912"/>
              <a:gd name="T7" fmla="*/ 0 h 1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2" h="1136">
                <a:moveTo>
                  <a:pt x="0" y="0"/>
                </a:moveTo>
                <a:lnTo>
                  <a:pt x="247" y="1136"/>
                </a:lnTo>
                <a:lnTo>
                  <a:pt x="912" y="113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alpha val="6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27">
            <a:extLst>
              <a:ext uri="{FF2B5EF4-FFF2-40B4-BE49-F238E27FC236}">
                <a16:creationId xmlns:a16="http://schemas.microsoft.com/office/drawing/2014/main" id="{228330DB-BD8A-4407-8FF0-CC3F6194D0FD}"/>
              </a:ext>
            </a:extLst>
          </p:cNvPr>
          <p:cNvSpPr>
            <a:spLocks/>
          </p:cNvSpPr>
          <p:nvPr userDrawn="1"/>
        </p:nvSpPr>
        <p:spPr bwMode="auto">
          <a:xfrm>
            <a:off x="4038290" y="4754336"/>
            <a:ext cx="3578468" cy="2163639"/>
          </a:xfrm>
          <a:custGeom>
            <a:avLst/>
            <a:gdLst>
              <a:gd name="T0" fmla="*/ 2177 w 2939"/>
              <a:gd name="T1" fmla="*/ 0 h 1777"/>
              <a:gd name="T2" fmla="*/ 1775 w 2939"/>
              <a:gd name="T3" fmla="*/ 541 h 1777"/>
              <a:gd name="T4" fmla="*/ 1324 w 2939"/>
              <a:gd name="T5" fmla="*/ 265 h 1777"/>
              <a:gd name="T6" fmla="*/ 0 w 2939"/>
              <a:gd name="T7" fmla="*/ 1777 h 1777"/>
              <a:gd name="T8" fmla="*/ 2939 w 2939"/>
              <a:gd name="T9" fmla="*/ 1777 h 1777"/>
              <a:gd name="T10" fmla="*/ 2692 w 2939"/>
              <a:gd name="T11" fmla="*/ 641 h 1777"/>
              <a:gd name="T12" fmla="*/ 2177 w 2939"/>
              <a:gd name="T13" fmla="*/ 0 h 17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39" h="1777">
                <a:moveTo>
                  <a:pt x="2177" y="0"/>
                </a:moveTo>
                <a:lnTo>
                  <a:pt x="1775" y="541"/>
                </a:lnTo>
                <a:lnTo>
                  <a:pt x="1324" y="265"/>
                </a:lnTo>
                <a:lnTo>
                  <a:pt x="0" y="1777"/>
                </a:lnTo>
                <a:lnTo>
                  <a:pt x="2939" y="1777"/>
                </a:lnTo>
                <a:lnTo>
                  <a:pt x="2692" y="641"/>
                </a:lnTo>
                <a:lnTo>
                  <a:pt x="2177" y="0"/>
                </a:lnTo>
                <a:close/>
              </a:path>
            </a:pathLst>
          </a:custGeom>
          <a:solidFill>
            <a:schemeClr val="bg1">
              <a:lumMod val="85000"/>
              <a:alpha val="6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29">
            <a:extLst>
              <a:ext uri="{FF2B5EF4-FFF2-40B4-BE49-F238E27FC236}">
                <a16:creationId xmlns:a16="http://schemas.microsoft.com/office/drawing/2014/main" id="{0E157392-2904-4865-967D-30D316B44F9A}"/>
              </a:ext>
            </a:extLst>
          </p:cNvPr>
          <p:cNvSpPr>
            <a:spLocks/>
          </p:cNvSpPr>
          <p:nvPr/>
        </p:nvSpPr>
        <p:spPr bwMode="auto">
          <a:xfrm>
            <a:off x="5650366" y="4301396"/>
            <a:ext cx="1038596" cy="1111650"/>
          </a:xfrm>
          <a:custGeom>
            <a:avLst/>
            <a:gdLst>
              <a:gd name="T0" fmla="*/ 556 w 853"/>
              <a:gd name="T1" fmla="*/ 0 h 913"/>
              <a:gd name="T2" fmla="*/ 0 w 853"/>
              <a:gd name="T3" fmla="*/ 637 h 913"/>
              <a:gd name="T4" fmla="*/ 451 w 853"/>
              <a:gd name="T5" fmla="*/ 913 h 913"/>
              <a:gd name="T6" fmla="*/ 853 w 853"/>
              <a:gd name="T7" fmla="*/ 372 h 913"/>
              <a:gd name="T8" fmla="*/ 556 w 853"/>
              <a:gd name="T9" fmla="*/ 0 h 9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3" h="913">
                <a:moveTo>
                  <a:pt x="556" y="0"/>
                </a:moveTo>
                <a:lnTo>
                  <a:pt x="0" y="637"/>
                </a:lnTo>
                <a:lnTo>
                  <a:pt x="451" y="913"/>
                </a:lnTo>
                <a:lnTo>
                  <a:pt x="853" y="372"/>
                </a:lnTo>
                <a:lnTo>
                  <a:pt x="556" y="0"/>
                </a:lnTo>
                <a:close/>
              </a:path>
            </a:pathLst>
          </a:custGeom>
          <a:solidFill>
            <a:schemeClr val="bg1">
              <a:lumMod val="85000"/>
              <a:alpha val="6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20E1F071-BCC8-47A8-B610-A647AE81283E}"/>
              </a:ext>
            </a:extLst>
          </p:cNvPr>
          <p:cNvSpPr>
            <a:spLocks/>
          </p:cNvSpPr>
          <p:nvPr userDrawn="1"/>
        </p:nvSpPr>
        <p:spPr bwMode="auto">
          <a:xfrm>
            <a:off x="7378269" y="-552522"/>
            <a:ext cx="5176837" cy="5295900"/>
          </a:xfrm>
          <a:custGeom>
            <a:avLst/>
            <a:gdLst>
              <a:gd name="T0" fmla="*/ 698 w 1891"/>
              <a:gd name="T1" fmla="*/ 0 h 1920"/>
              <a:gd name="T2" fmla="*/ 0 w 1891"/>
              <a:gd name="T3" fmla="*/ 0 h 1920"/>
              <a:gd name="T4" fmla="*/ 1891 w 1891"/>
              <a:gd name="T5" fmla="*/ 1920 h 1920"/>
              <a:gd name="T6" fmla="*/ 1891 w 1891"/>
              <a:gd name="T7" fmla="*/ 1211 h 1920"/>
              <a:gd name="T8" fmla="*/ 698 w 1891"/>
              <a:gd name="T9" fmla="*/ 0 h 19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1" h="1920">
                <a:moveTo>
                  <a:pt x="69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061"/>
                  <a:pt x="846" y="1920"/>
                  <a:pt x="1891" y="1920"/>
                </a:cubicBezTo>
                <a:cubicBezTo>
                  <a:pt x="1891" y="1211"/>
                  <a:pt x="1891" y="1211"/>
                  <a:pt x="1891" y="1211"/>
                </a:cubicBezTo>
                <a:cubicBezTo>
                  <a:pt x="1232" y="1211"/>
                  <a:pt x="698" y="669"/>
                  <a:pt x="698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Text Placeholder 23">
            <a:extLst>
              <a:ext uri="{FF2B5EF4-FFF2-40B4-BE49-F238E27FC236}">
                <a16:creationId xmlns:a16="http://schemas.microsoft.com/office/drawing/2014/main" id="{631B60FE-A8E9-48E3-A289-ED6F0F01E7D5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374297" y="2573811"/>
            <a:ext cx="7443406" cy="14636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8800" b="1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 sz="8800" dirty="0"/>
              <a:t>TITLE HERE</a:t>
            </a:r>
            <a:endParaRPr lang="en-US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19103134-1729-482B-84D1-8DA0DA29B946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448844" y="3810478"/>
            <a:ext cx="5294313" cy="338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sz="1200" dirty="0">
                <a:latin typeface="+mn-lt"/>
              </a:rPr>
              <a:t>SUBTITLE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158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AD9AE4AD-FD52-4BE7-8114-E81D619FD7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94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A7B6CA05-2167-4589-BB49-E872D15AFAB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664" y="-66063"/>
            <a:ext cx="7611094" cy="6990127"/>
          </a:xfrm>
          <a:custGeom>
            <a:avLst/>
            <a:gdLst>
              <a:gd name="T0" fmla="*/ 0 w 6251"/>
              <a:gd name="T1" fmla="*/ 1388 h 5741"/>
              <a:gd name="T2" fmla="*/ 0 w 6251"/>
              <a:gd name="T3" fmla="*/ 5741 h 5741"/>
              <a:gd name="T4" fmla="*/ 6251 w 6251"/>
              <a:gd name="T5" fmla="*/ 5741 h 5741"/>
              <a:gd name="T6" fmla="*/ 3106 w 6251"/>
              <a:gd name="T7" fmla="*/ 5741 h 5741"/>
              <a:gd name="T8" fmla="*/ 2363 w 6251"/>
              <a:gd name="T9" fmla="*/ 2834 h 5741"/>
              <a:gd name="T10" fmla="*/ 0 w 6251"/>
              <a:gd name="T11" fmla="*/ 1388 h 5741"/>
              <a:gd name="T12" fmla="*/ 1638 w 6251"/>
              <a:gd name="T13" fmla="*/ 0 h 5741"/>
              <a:gd name="T14" fmla="*/ 0 w 6251"/>
              <a:gd name="T15" fmla="*/ 0 h 5741"/>
              <a:gd name="T16" fmla="*/ 0 w 6251"/>
              <a:gd name="T17" fmla="*/ 18 h 5741"/>
              <a:gd name="T18" fmla="*/ 1640 w 6251"/>
              <a:gd name="T19" fmla="*/ 18 h 5741"/>
              <a:gd name="T20" fmla="*/ 1638 w 6251"/>
              <a:gd name="T21" fmla="*/ 0 h 5741"/>
              <a:gd name="T22" fmla="*/ 5009 w 6251"/>
              <a:gd name="T23" fmla="*/ 0 h 5741"/>
              <a:gd name="T24" fmla="*/ 2317 w 6251"/>
              <a:gd name="T25" fmla="*/ 0 h 5741"/>
              <a:gd name="T26" fmla="*/ 2331 w 6251"/>
              <a:gd name="T27" fmla="*/ 18 h 5741"/>
              <a:gd name="T28" fmla="*/ 5011 w 6251"/>
              <a:gd name="T29" fmla="*/ 18 h 5741"/>
              <a:gd name="T30" fmla="*/ 5009 w 6251"/>
              <a:gd name="T31" fmla="*/ 0 h 5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251" h="5741">
                <a:moveTo>
                  <a:pt x="0" y="1388"/>
                </a:moveTo>
                <a:lnTo>
                  <a:pt x="0" y="5741"/>
                </a:lnTo>
                <a:lnTo>
                  <a:pt x="6251" y="5741"/>
                </a:lnTo>
                <a:lnTo>
                  <a:pt x="3106" y="5741"/>
                </a:lnTo>
                <a:lnTo>
                  <a:pt x="2363" y="2834"/>
                </a:lnTo>
                <a:lnTo>
                  <a:pt x="0" y="1388"/>
                </a:lnTo>
                <a:close/>
                <a:moveTo>
                  <a:pt x="1638" y="0"/>
                </a:moveTo>
                <a:lnTo>
                  <a:pt x="0" y="0"/>
                </a:lnTo>
                <a:lnTo>
                  <a:pt x="0" y="18"/>
                </a:lnTo>
                <a:lnTo>
                  <a:pt x="1640" y="18"/>
                </a:lnTo>
                <a:lnTo>
                  <a:pt x="1638" y="0"/>
                </a:lnTo>
                <a:close/>
                <a:moveTo>
                  <a:pt x="5009" y="0"/>
                </a:moveTo>
                <a:lnTo>
                  <a:pt x="2317" y="0"/>
                </a:lnTo>
                <a:lnTo>
                  <a:pt x="2331" y="18"/>
                </a:lnTo>
                <a:lnTo>
                  <a:pt x="5011" y="18"/>
                </a:lnTo>
                <a:lnTo>
                  <a:pt x="5009" y="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DBE2D09-05B2-4F6E-AEBA-FEDC8B6C028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94" y="-44147"/>
            <a:ext cx="10130266" cy="3686833"/>
          </a:xfrm>
          <a:custGeom>
            <a:avLst/>
            <a:gdLst>
              <a:gd name="T0" fmla="*/ 4 w 8320"/>
              <a:gd name="T1" fmla="*/ 0 h 3028"/>
              <a:gd name="T2" fmla="*/ 0 w 8320"/>
              <a:gd name="T3" fmla="*/ 0 h 3028"/>
              <a:gd name="T4" fmla="*/ 0 w 8320"/>
              <a:gd name="T5" fmla="*/ 1368 h 3028"/>
              <a:gd name="T6" fmla="*/ 4 w 8320"/>
              <a:gd name="T7" fmla="*/ 1370 h 3028"/>
              <a:gd name="T8" fmla="*/ 4 w 8320"/>
              <a:gd name="T9" fmla="*/ 0 h 3028"/>
              <a:gd name="T10" fmla="*/ 8320 w 8320"/>
              <a:gd name="T11" fmla="*/ 0 h 3028"/>
              <a:gd name="T12" fmla="*/ 5015 w 8320"/>
              <a:gd name="T13" fmla="*/ 0 h 3028"/>
              <a:gd name="T14" fmla="*/ 5672 w 8320"/>
              <a:gd name="T15" fmla="*/ 3028 h 3028"/>
              <a:gd name="T16" fmla="*/ 8320 w 8320"/>
              <a:gd name="T17" fmla="*/ 0 h 3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0" h="3028">
                <a:moveTo>
                  <a:pt x="4" y="0"/>
                </a:moveTo>
                <a:lnTo>
                  <a:pt x="0" y="0"/>
                </a:lnTo>
                <a:lnTo>
                  <a:pt x="0" y="1368"/>
                </a:lnTo>
                <a:lnTo>
                  <a:pt x="4" y="1370"/>
                </a:lnTo>
                <a:lnTo>
                  <a:pt x="4" y="0"/>
                </a:lnTo>
                <a:close/>
                <a:moveTo>
                  <a:pt x="8320" y="0"/>
                </a:moveTo>
                <a:lnTo>
                  <a:pt x="5015" y="0"/>
                </a:lnTo>
                <a:lnTo>
                  <a:pt x="5672" y="3028"/>
                </a:lnTo>
                <a:lnTo>
                  <a:pt x="8320" y="0"/>
                </a:lnTo>
                <a:close/>
              </a:path>
            </a:pathLst>
          </a:custGeom>
          <a:solidFill>
            <a:schemeClr val="bg1">
              <a:lumMod val="95000"/>
              <a:alpha val="62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A67345F8-A843-432A-960F-755AB65C40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664" y="-44147"/>
            <a:ext cx="6901244" cy="4345543"/>
          </a:xfrm>
          <a:custGeom>
            <a:avLst/>
            <a:gdLst>
              <a:gd name="T0" fmla="*/ 1640 w 5668"/>
              <a:gd name="T1" fmla="*/ 0 h 3569"/>
              <a:gd name="T2" fmla="*/ 0 w 5668"/>
              <a:gd name="T3" fmla="*/ 0 h 3569"/>
              <a:gd name="T4" fmla="*/ 0 w 5668"/>
              <a:gd name="T5" fmla="*/ 1370 h 3569"/>
              <a:gd name="T6" fmla="*/ 2363 w 5668"/>
              <a:gd name="T7" fmla="*/ 2816 h 3569"/>
              <a:gd name="T8" fmla="*/ 1640 w 5668"/>
              <a:gd name="T9" fmla="*/ 0 h 3569"/>
              <a:gd name="T10" fmla="*/ 5011 w 5668"/>
              <a:gd name="T11" fmla="*/ 0 h 3569"/>
              <a:gd name="T12" fmla="*/ 2331 w 5668"/>
              <a:gd name="T13" fmla="*/ 0 h 3569"/>
              <a:gd name="T14" fmla="*/ 5192 w 5668"/>
              <a:gd name="T15" fmla="*/ 3569 h 3569"/>
              <a:gd name="T16" fmla="*/ 5668 w 5668"/>
              <a:gd name="T17" fmla="*/ 3028 h 3569"/>
              <a:gd name="T18" fmla="*/ 5011 w 5668"/>
              <a:gd name="T19" fmla="*/ 0 h 3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68" h="3569">
                <a:moveTo>
                  <a:pt x="1640" y="0"/>
                </a:moveTo>
                <a:lnTo>
                  <a:pt x="0" y="0"/>
                </a:lnTo>
                <a:lnTo>
                  <a:pt x="0" y="1370"/>
                </a:lnTo>
                <a:lnTo>
                  <a:pt x="2363" y="2816"/>
                </a:lnTo>
                <a:lnTo>
                  <a:pt x="1640" y="0"/>
                </a:lnTo>
                <a:close/>
                <a:moveTo>
                  <a:pt x="5011" y="0"/>
                </a:moveTo>
                <a:lnTo>
                  <a:pt x="2331" y="0"/>
                </a:lnTo>
                <a:lnTo>
                  <a:pt x="5192" y="3569"/>
                </a:lnTo>
                <a:lnTo>
                  <a:pt x="5668" y="3028"/>
                </a:lnTo>
                <a:lnTo>
                  <a:pt x="501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91D4A373-3F53-4388-8C94-E667C13A7C7D}"/>
              </a:ext>
            </a:extLst>
          </p:cNvPr>
          <p:cNvSpPr>
            <a:spLocks/>
          </p:cNvSpPr>
          <p:nvPr userDrawn="1"/>
        </p:nvSpPr>
        <p:spPr bwMode="auto">
          <a:xfrm>
            <a:off x="7043277" y="-44147"/>
            <a:ext cx="5147929" cy="6962123"/>
          </a:xfrm>
          <a:custGeom>
            <a:avLst/>
            <a:gdLst>
              <a:gd name="T0" fmla="*/ 4228 w 4228"/>
              <a:gd name="T1" fmla="*/ 0 h 5718"/>
              <a:gd name="T2" fmla="*/ 2536 w 4228"/>
              <a:gd name="T3" fmla="*/ 0 h 5718"/>
              <a:gd name="T4" fmla="*/ 2646 w 4228"/>
              <a:gd name="T5" fmla="*/ 0 h 5718"/>
              <a:gd name="T6" fmla="*/ 0 w 4228"/>
              <a:gd name="T7" fmla="*/ 3551 h 5718"/>
              <a:gd name="T8" fmla="*/ 224 w 4228"/>
              <a:gd name="T9" fmla="*/ 4582 h 5718"/>
              <a:gd name="T10" fmla="*/ 1136 w 4228"/>
              <a:gd name="T11" fmla="*/ 5718 h 5718"/>
              <a:gd name="T12" fmla="*/ 4228 w 4228"/>
              <a:gd name="T13" fmla="*/ 5718 h 5718"/>
              <a:gd name="T14" fmla="*/ 4228 w 4228"/>
              <a:gd name="T15" fmla="*/ 0 h 5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228" h="5718">
                <a:moveTo>
                  <a:pt x="4228" y="0"/>
                </a:moveTo>
                <a:lnTo>
                  <a:pt x="2536" y="0"/>
                </a:lnTo>
                <a:lnTo>
                  <a:pt x="2646" y="0"/>
                </a:lnTo>
                <a:lnTo>
                  <a:pt x="0" y="3551"/>
                </a:lnTo>
                <a:lnTo>
                  <a:pt x="224" y="4582"/>
                </a:lnTo>
                <a:lnTo>
                  <a:pt x="1136" y="5718"/>
                </a:lnTo>
                <a:lnTo>
                  <a:pt x="4228" y="5718"/>
                </a:lnTo>
                <a:lnTo>
                  <a:pt x="4228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86415E81-3FD7-4F5A-BD58-96579797FE91}"/>
              </a:ext>
            </a:extLst>
          </p:cNvPr>
          <p:cNvSpPr>
            <a:spLocks/>
          </p:cNvSpPr>
          <p:nvPr userDrawn="1"/>
        </p:nvSpPr>
        <p:spPr bwMode="auto">
          <a:xfrm>
            <a:off x="6688962" y="4279480"/>
            <a:ext cx="627054" cy="1255325"/>
          </a:xfrm>
          <a:custGeom>
            <a:avLst/>
            <a:gdLst>
              <a:gd name="T0" fmla="*/ 291 w 515"/>
              <a:gd name="T1" fmla="*/ 0 h 1031"/>
              <a:gd name="T2" fmla="*/ 0 w 515"/>
              <a:gd name="T3" fmla="*/ 390 h 1031"/>
              <a:gd name="T4" fmla="*/ 515 w 515"/>
              <a:gd name="T5" fmla="*/ 1031 h 1031"/>
              <a:gd name="T6" fmla="*/ 291 w 515"/>
              <a:gd name="T7" fmla="*/ 0 h 10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5" h="1031">
                <a:moveTo>
                  <a:pt x="291" y="0"/>
                </a:moveTo>
                <a:lnTo>
                  <a:pt x="0" y="390"/>
                </a:lnTo>
                <a:lnTo>
                  <a:pt x="515" y="1031"/>
                </a:lnTo>
                <a:lnTo>
                  <a:pt x="291" y="0"/>
                </a:lnTo>
                <a:close/>
              </a:path>
            </a:pathLst>
          </a:custGeom>
          <a:solidFill>
            <a:schemeClr val="bg1">
              <a:lumMod val="95000"/>
              <a:alpha val="66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5">
            <a:extLst>
              <a:ext uri="{FF2B5EF4-FFF2-40B4-BE49-F238E27FC236}">
                <a16:creationId xmlns:a16="http://schemas.microsoft.com/office/drawing/2014/main" id="{D121BB0E-BEB2-43E8-86FA-55983131106C}"/>
              </a:ext>
            </a:extLst>
          </p:cNvPr>
          <p:cNvSpPr>
            <a:spLocks/>
          </p:cNvSpPr>
          <p:nvPr userDrawn="1"/>
        </p:nvSpPr>
        <p:spPr bwMode="auto">
          <a:xfrm>
            <a:off x="6906908" y="-44147"/>
            <a:ext cx="3358086" cy="4323627"/>
          </a:xfrm>
          <a:custGeom>
            <a:avLst/>
            <a:gdLst>
              <a:gd name="T0" fmla="*/ 2758 w 2758"/>
              <a:gd name="T1" fmla="*/ 0 h 3551"/>
              <a:gd name="T2" fmla="*/ 2648 w 2758"/>
              <a:gd name="T3" fmla="*/ 0 h 3551"/>
              <a:gd name="T4" fmla="*/ 0 w 2758"/>
              <a:gd name="T5" fmla="*/ 3028 h 3551"/>
              <a:gd name="T6" fmla="*/ 112 w 2758"/>
              <a:gd name="T7" fmla="*/ 3551 h 3551"/>
              <a:gd name="T8" fmla="*/ 2758 w 2758"/>
              <a:gd name="T9" fmla="*/ 0 h 3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58" h="3551">
                <a:moveTo>
                  <a:pt x="2758" y="0"/>
                </a:moveTo>
                <a:lnTo>
                  <a:pt x="2648" y="0"/>
                </a:lnTo>
                <a:lnTo>
                  <a:pt x="0" y="3028"/>
                </a:lnTo>
                <a:lnTo>
                  <a:pt x="112" y="3551"/>
                </a:lnTo>
                <a:lnTo>
                  <a:pt x="2758" y="0"/>
                </a:lnTo>
                <a:close/>
              </a:path>
            </a:pathLst>
          </a:custGeom>
          <a:solidFill>
            <a:schemeClr val="bg1">
              <a:lumMod val="85000"/>
              <a:alpha val="74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7">
            <a:extLst>
              <a:ext uri="{FF2B5EF4-FFF2-40B4-BE49-F238E27FC236}">
                <a16:creationId xmlns:a16="http://schemas.microsoft.com/office/drawing/2014/main" id="{05EC59D1-E0A7-469E-9E03-5596196628C5}"/>
              </a:ext>
            </a:extLst>
          </p:cNvPr>
          <p:cNvSpPr>
            <a:spLocks/>
          </p:cNvSpPr>
          <p:nvPr userDrawn="1"/>
        </p:nvSpPr>
        <p:spPr bwMode="auto">
          <a:xfrm>
            <a:off x="6327340" y="3642686"/>
            <a:ext cx="715937" cy="1111650"/>
          </a:xfrm>
          <a:custGeom>
            <a:avLst/>
            <a:gdLst>
              <a:gd name="T0" fmla="*/ 476 w 588"/>
              <a:gd name="T1" fmla="*/ 0 h 913"/>
              <a:gd name="T2" fmla="*/ 0 w 588"/>
              <a:gd name="T3" fmla="*/ 541 h 913"/>
              <a:gd name="T4" fmla="*/ 297 w 588"/>
              <a:gd name="T5" fmla="*/ 913 h 913"/>
              <a:gd name="T6" fmla="*/ 588 w 588"/>
              <a:gd name="T7" fmla="*/ 523 h 913"/>
              <a:gd name="T8" fmla="*/ 476 w 588"/>
              <a:gd name="T9" fmla="*/ 0 h 9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8" h="913">
                <a:moveTo>
                  <a:pt x="476" y="0"/>
                </a:moveTo>
                <a:lnTo>
                  <a:pt x="0" y="541"/>
                </a:lnTo>
                <a:lnTo>
                  <a:pt x="297" y="913"/>
                </a:lnTo>
                <a:lnTo>
                  <a:pt x="588" y="523"/>
                </a:lnTo>
                <a:lnTo>
                  <a:pt x="476" y="0"/>
                </a:lnTo>
                <a:close/>
              </a:path>
            </a:pathLst>
          </a:custGeom>
          <a:solidFill>
            <a:schemeClr val="bg1">
              <a:lumMod val="95000"/>
              <a:alpha val="66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21">
            <a:extLst>
              <a:ext uri="{FF2B5EF4-FFF2-40B4-BE49-F238E27FC236}">
                <a16:creationId xmlns:a16="http://schemas.microsoft.com/office/drawing/2014/main" id="{5AB5B695-F4CE-41A4-9C03-08CCAB9FB32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000061" y="-66063"/>
            <a:ext cx="5616697" cy="6990127"/>
          </a:xfrm>
          <a:custGeom>
            <a:avLst/>
            <a:gdLst>
              <a:gd name="T0" fmla="*/ 725 w 4613"/>
              <a:gd name="T1" fmla="*/ 2834 h 5741"/>
              <a:gd name="T2" fmla="*/ 1468 w 4613"/>
              <a:gd name="T3" fmla="*/ 5741 h 5741"/>
              <a:gd name="T4" fmla="*/ 4613 w 4613"/>
              <a:gd name="T5" fmla="*/ 5741 h 5741"/>
              <a:gd name="T6" fmla="*/ 4613 w 4613"/>
              <a:gd name="T7" fmla="*/ 5736 h 5741"/>
              <a:gd name="T8" fmla="*/ 1674 w 4613"/>
              <a:gd name="T9" fmla="*/ 5736 h 5741"/>
              <a:gd name="T10" fmla="*/ 2998 w 4613"/>
              <a:gd name="T11" fmla="*/ 4224 h 5741"/>
              <a:gd name="T12" fmla="*/ 725 w 4613"/>
              <a:gd name="T13" fmla="*/ 2834 h 5741"/>
              <a:gd name="T14" fmla="*/ 679 w 4613"/>
              <a:gd name="T15" fmla="*/ 0 h 5741"/>
              <a:gd name="T16" fmla="*/ 0 w 4613"/>
              <a:gd name="T17" fmla="*/ 0 h 5741"/>
              <a:gd name="T18" fmla="*/ 2 w 4613"/>
              <a:gd name="T19" fmla="*/ 18 h 5741"/>
              <a:gd name="T20" fmla="*/ 693 w 4613"/>
              <a:gd name="T21" fmla="*/ 18 h 5741"/>
              <a:gd name="T22" fmla="*/ 679 w 4613"/>
              <a:gd name="T23" fmla="*/ 0 h 5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613" h="5741">
                <a:moveTo>
                  <a:pt x="725" y="2834"/>
                </a:moveTo>
                <a:lnTo>
                  <a:pt x="1468" y="5741"/>
                </a:lnTo>
                <a:lnTo>
                  <a:pt x="4613" y="5741"/>
                </a:lnTo>
                <a:lnTo>
                  <a:pt x="4613" y="5736"/>
                </a:lnTo>
                <a:lnTo>
                  <a:pt x="1674" y="5736"/>
                </a:lnTo>
                <a:lnTo>
                  <a:pt x="2998" y="4224"/>
                </a:lnTo>
                <a:lnTo>
                  <a:pt x="725" y="2834"/>
                </a:lnTo>
                <a:close/>
                <a:moveTo>
                  <a:pt x="679" y="0"/>
                </a:moveTo>
                <a:lnTo>
                  <a:pt x="0" y="0"/>
                </a:lnTo>
                <a:lnTo>
                  <a:pt x="2" y="18"/>
                </a:lnTo>
                <a:lnTo>
                  <a:pt x="693" y="18"/>
                </a:lnTo>
                <a:lnTo>
                  <a:pt x="679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23">
            <a:extLst>
              <a:ext uri="{FF2B5EF4-FFF2-40B4-BE49-F238E27FC236}">
                <a16:creationId xmlns:a16="http://schemas.microsoft.com/office/drawing/2014/main" id="{56836752-25B1-465F-BBDA-A9DDF5F171A4}"/>
              </a:ext>
            </a:extLst>
          </p:cNvPr>
          <p:cNvSpPr>
            <a:spLocks/>
          </p:cNvSpPr>
          <p:nvPr userDrawn="1"/>
        </p:nvSpPr>
        <p:spPr bwMode="auto">
          <a:xfrm>
            <a:off x="2002496" y="-44147"/>
            <a:ext cx="4324845" cy="5121142"/>
          </a:xfrm>
          <a:custGeom>
            <a:avLst/>
            <a:gdLst>
              <a:gd name="T0" fmla="*/ 691 w 3552"/>
              <a:gd name="T1" fmla="*/ 0 h 4206"/>
              <a:gd name="T2" fmla="*/ 0 w 3552"/>
              <a:gd name="T3" fmla="*/ 0 h 4206"/>
              <a:gd name="T4" fmla="*/ 723 w 3552"/>
              <a:gd name="T5" fmla="*/ 2816 h 4206"/>
              <a:gd name="T6" fmla="*/ 2996 w 3552"/>
              <a:gd name="T7" fmla="*/ 4206 h 4206"/>
              <a:gd name="T8" fmla="*/ 3552 w 3552"/>
              <a:gd name="T9" fmla="*/ 3569 h 4206"/>
              <a:gd name="T10" fmla="*/ 691 w 3552"/>
              <a:gd name="T11" fmla="*/ 0 h 4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52" h="4206">
                <a:moveTo>
                  <a:pt x="691" y="0"/>
                </a:moveTo>
                <a:lnTo>
                  <a:pt x="0" y="0"/>
                </a:lnTo>
                <a:lnTo>
                  <a:pt x="723" y="2816"/>
                </a:lnTo>
                <a:lnTo>
                  <a:pt x="2996" y="4206"/>
                </a:lnTo>
                <a:lnTo>
                  <a:pt x="3552" y="3569"/>
                </a:lnTo>
                <a:lnTo>
                  <a:pt x="691" y="0"/>
                </a:lnTo>
                <a:close/>
              </a:path>
            </a:pathLst>
          </a:custGeom>
          <a:solidFill>
            <a:schemeClr val="bg1">
              <a:lumMod val="95000"/>
              <a:alpha val="56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D39C81CB-6EB1-4A01-8807-5282706C2EB9}"/>
              </a:ext>
            </a:extLst>
          </p:cNvPr>
          <p:cNvSpPr>
            <a:spLocks/>
          </p:cNvSpPr>
          <p:nvPr userDrawn="1"/>
        </p:nvSpPr>
        <p:spPr bwMode="auto">
          <a:xfrm>
            <a:off x="7316015" y="5534805"/>
            <a:ext cx="1110433" cy="1383171"/>
          </a:xfrm>
          <a:custGeom>
            <a:avLst/>
            <a:gdLst>
              <a:gd name="T0" fmla="*/ 0 w 912"/>
              <a:gd name="T1" fmla="*/ 0 h 1136"/>
              <a:gd name="T2" fmla="*/ 247 w 912"/>
              <a:gd name="T3" fmla="*/ 1136 h 1136"/>
              <a:gd name="T4" fmla="*/ 912 w 912"/>
              <a:gd name="T5" fmla="*/ 1136 h 1136"/>
              <a:gd name="T6" fmla="*/ 0 w 912"/>
              <a:gd name="T7" fmla="*/ 0 h 1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2" h="1136">
                <a:moveTo>
                  <a:pt x="0" y="0"/>
                </a:moveTo>
                <a:lnTo>
                  <a:pt x="247" y="1136"/>
                </a:lnTo>
                <a:lnTo>
                  <a:pt x="912" y="113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alpha val="6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27">
            <a:extLst>
              <a:ext uri="{FF2B5EF4-FFF2-40B4-BE49-F238E27FC236}">
                <a16:creationId xmlns:a16="http://schemas.microsoft.com/office/drawing/2014/main" id="{E296C088-B0BE-4F8A-8310-4B48D3500801}"/>
              </a:ext>
            </a:extLst>
          </p:cNvPr>
          <p:cNvSpPr>
            <a:spLocks/>
          </p:cNvSpPr>
          <p:nvPr userDrawn="1"/>
        </p:nvSpPr>
        <p:spPr bwMode="auto">
          <a:xfrm>
            <a:off x="4038290" y="4754336"/>
            <a:ext cx="3578468" cy="2163639"/>
          </a:xfrm>
          <a:custGeom>
            <a:avLst/>
            <a:gdLst>
              <a:gd name="T0" fmla="*/ 2177 w 2939"/>
              <a:gd name="T1" fmla="*/ 0 h 1777"/>
              <a:gd name="T2" fmla="*/ 1775 w 2939"/>
              <a:gd name="T3" fmla="*/ 541 h 1777"/>
              <a:gd name="T4" fmla="*/ 1324 w 2939"/>
              <a:gd name="T5" fmla="*/ 265 h 1777"/>
              <a:gd name="T6" fmla="*/ 0 w 2939"/>
              <a:gd name="T7" fmla="*/ 1777 h 1777"/>
              <a:gd name="T8" fmla="*/ 2939 w 2939"/>
              <a:gd name="T9" fmla="*/ 1777 h 1777"/>
              <a:gd name="T10" fmla="*/ 2692 w 2939"/>
              <a:gd name="T11" fmla="*/ 641 h 1777"/>
              <a:gd name="T12" fmla="*/ 2177 w 2939"/>
              <a:gd name="T13" fmla="*/ 0 h 17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39" h="1777">
                <a:moveTo>
                  <a:pt x="2177" y="0"/>
                </a:moveTo>
                <a:lnTo>
                  <a:pt x="1775" y="541"/>
                </a:lnTo>
                <a:lnTo>
                  <a:pt x="1324" y="265"/>
                </a:lnTo>
                <a:lnTo>
                  <a:pt x="0" y="1777"/>
                </a:lnTo>
                <a:lnTo>
                  <a:pt x="2939" y="1777"/>
                </a:lnTo>
                <a:lnTo>
                  <a:pt x="2692" y="641"/>
                </a:lnTo>
                <a:lnTo>
                  <a:pt x="2177" y="0"/>
                </a:lnTo>
                <a:close/>
              </a:path>
            </a:pathLst>
          </a:custGeom>
          <a:solidFill>
            <a:schemeClr val="bg1">
              <a:lumMod val="85000"/>
              <a:alpha val="6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29">
            <a:extLst>
              <a:ext uri="{FF2B5EF4-FFF2-40B4-BE49-F238E27FC236}">
                <a16:creationId xmlns:a16="http://schemas.microsoft.com/office/drawing/2014/main" id="{F8E1B3F7-C10C-4CE7-84E0-F833BCA4DD63}"/>
              </a:ext>
            </a:extLst>
          </p:cNvPr>
          <p:cNvSpPr>
            <a:spLocks/>
          </p:cNvSpPr>
          <p:nvPr userDrawn="1"/>
        </p:nvSpPr>
        <p:spPr bwMode="auto">
          <a:xfrm>
            <a:off x="5650366" y="4301396"/>
            <a:ext cx="1038596" cy="1111650"/>
          </a:xfrm>
          <a:custGeom>
            <a:avLst/>
            <a:gdLst>
              <a:gd name="T0" fmla="*/ 556 w 853"/>
              <a:gd name="T1" fmla="*/ 0 h 913"/>
              <a:gd name="T2" fmla="*/ 0 w 853"/>
              <a:gd name="T3" fmla="*/ 637 h 913"/>
              <a:gd name="T4" fmla="*/ 451 w 853"/>
              <a:gd name="T5" fmla="*/ 913 h 913"/>
              <a:gd name="T6" fmla="*/ 853 w 853"/>
              <a:gd name="T7" fmla="*/ 372 h 913"/>
              <a:gd name="T8" fmla="*/ 556 w 853"/>
              <a:gd name="T9" fmla="*/ 0 h 9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3" h="913">
                <a:moveTo>
                  <a:pt x="556" y="0"/>
                </a:moveTo>
                <a:lnTo>
                  <a:pt x="0" y="637"/>
                </a:lnTo>
                <a:lnTo>
                  <a:pt x="451" y="913"/>
                </a:lnTo>
                <a:lnTo>
                  <a:pt x="853" y="372"/>
                </a:lnTo>
                <a:lnTo>
                  <a:pt x="556" y="0"/>
                </a:lnTo>
                <a:close/>
              </a:path>
            </a:pathLst>
          </a:custGeom>
          <a:solidFill>
            <a:schemeClr val="bg1">
              <a:lumMod val="85000"/>
              <a:alpha val="6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3A7F42BB-5851-4CD0-A492-AC7715A74335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791380" y="-552522"/>
            <a:ext cx="5176837" cy="5295900"/>
          </a:xfrm>
          <a:custGeom>
            <a:avLst/>
            <a:gdLst>
              <a:gd name="T0" fmla="*/ 698 w 1891"/>
              <a:gd name="T1" fmla="*/ 0 h 1920"/>
              <a:gd name="T2" fmla="*/ 0 w 1891"/>
              <a:gd name="T3" fmla="*/ 0 h 1920"/>
              <a:gd name="T4" fmla="*/ 1891 w 1891"/>
              <a:gd name="T5" fmla="*/ 1920 h 1920"/>
              <a:gd name="T6" fmla="*/ 1891 w 1891"/>
              <a:gd name="T7" fmla="*/ 1211 h 1920"/>
              <a:gd name="T8" fmla="*/ 698 w 1891"/>
              <a:gd name="T9" fmla="*/ 0 h 19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1" h="1920">
                <a:moveTo>
                  <a:pt x="69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061"/>
                  <a:pt x="846" y="1920"/>
                  <a:pt x="1891" y="1920"/>
                </a:cubicBezTo>
                <a:cubicBezTo>
                  <a:pt x="1891" y="1211"/>
                  <a:pt x="1891" y="1211"/>
                  <a:pt x="1891" y="1211"/>
                </a:cubicBezTo>
                <a:cubicBezTo>
                  <a:pt x="1232" y="1211"/>
                  <a:pt x="698" y="669"/>
                  <a:pt x="698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Text Placeholder 23">
            <a:extLst>
              <a:ext uri="{FF2B5EF4-FFF2-40B4-BE49-F238E27FC236}">
                <a16:creationId xmlns:a16="http://schemas.microsoft.com/office/drawing/2014/main" id="{A4F9F427-C8CA-4C34-B335-1DA8354B93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74297" y="2573811"/>
            <a:ext cx="7443406" cy="14636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8800" b="1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 sz="8800" dirty="0"/>
              <a:t>TITLE HERE</a:t>
            </a:r>
            <a:endParaRPr lang="en-US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100C2211-40EC-4044-B7D1-ED74684266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48844" y="3810478"/>
            <a:ext cx="5294313" cy="338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sz="1200" dirty="0">
                <a:latin typeface="+mn-lt"/>
              </a:rPr>
              <a:t>SUBTITLE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989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DD0AB-3526-48A7-B30F-5F9E507E3F34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996B5-7CA6-4AC6-9A1A-182762D0B0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278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DD0AB-3526-48A7-B30F-5F9E507E3F34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996B5-7CA6-4AC6-9A1A-182762D0B0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667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DD0AB-3526-48A7-B30F-5F9E507E3F34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996B5-7CA6-4AC6-9A1A-182762D0B0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721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DD0AB-3526-48A7-B30F-5F9E507E3F34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996B5-7CA6-4AC6-9A1A-182762D0B0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924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DD0AB-3526-48A7-B30F-5F9E507E3F34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996B5-7CA6-4AC6-9A1A-182762D0B0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188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DD0AB-3526-48A7-B30F-5F9E507E3F34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996B5-7CA6-4AC6-9A1A-182762D0B0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312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DD0AB-3526-48A7-B30F-5F9E507E3F34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996B5-7CA6-4AC6-9A1A-182762D0B0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840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DD0AB-3526-48A7-B30F-5F9E507E3F34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996B5-7CA6-4AC6-9A1A-182762D0B0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078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0DD0AB-3526-48A7-B30F-5F9E507E3F34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996B5-7CA6-4AC6-9A1A-182762D0B0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689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hyperlink" Target="mailto:hadoop@192.168.22.98" TargetMode="Externa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://apache.tt.co.kr/zookeeper/stable/zookeeper-3.4.12.tar.gz" TargetMode="External"/><Relationship Id="rId2" Type="http://schemas.openxmlformats.org/officeDocument/2006/relationships/hyperlink" Target="http://apache.tt.co.kr/zookeep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emf"/><Relationship Id="rId2" Type="http://schemas.openxmlformats.org/officeDocument/2006/relationships/hyperlink" Target="http://www.apache.org/dyn/closer.cgi/hive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emf"/><Relationship Id="rId2" Type="http://schemas.openxmlformats.org/officeDocument/2006/relationships/image" Target="../media/image221.emf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emf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emf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emf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emf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emf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emf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emf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2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3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3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JP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9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6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46387" y="1218308"/>
            <a:ext cx="7893168" cy="178510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500" b="1" dirty="0">
                <a:latin typeface="Arial" panose="020B0604020202020204" pitchFamily="34" charset="0"/>
                <a:ea typeface="배달의민족 도현 OTF" panose="020B0600000101010101"/>
                <a:cs typeface="Arial" panose="020B0604020202020204" pitchFamily="34" charset="0"/>
              </a:rPr>
              <a:t>Big Data</a:t>
            </a:r>
          </a:p>
          <a:p>
            <a:pPr algn="ctr"/>
            <a:r>
              <a:rPr lang="en-US" altLang="ko-KR" sz="5500" b="1" dirty="0">
                <a:latin typeface="Arial" panose="020B0604020202020204" pitchFamily="34" charset="0"/>
                <a:ea typeface="배달의민족 도현 OTF" panose="020B0600000101010101"/>
                <a:cs typeface="Arial" panose="020B0604020202020204" pitchFamily="34" charset="0"/>
              </a:rPr>
              <a:t>Architecture Planning</a:t>
            </a:r>
            <a:endParaRPr lang="ko-KR" altLang="en-US" sz="5500" b="1" dirty="0">
              <a:latin typeface="Arial" panose="020B0604020202020204" pitchFamily="34" charset="0"/>
              <a:ea typeface="배달의민족 도현 OTF" panose="020B0600000101010101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22995" y="5057489"/>
            <a:ext cx="6939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배달의민족 도현 OTF" panose="020B0600000101010101"/>
                <a:cs typeface="Arial" panose="020B0604020202020204" pitchFamily="34" charset="0"/>
              </a:rPr>
              <a:t>DONG HO SEO  |  MIN JAE JIN  |  KEON HOON LEE  |  HYUN KYUNG KIM</a:t>
            </a:r>
            <a:endParaRPr lang="ko-KR" altLang="en-US" sz="1400" b="1" dirty="0">
              <a:latin typeface="배달의민족 도현 OTF" panose="020B0600000101010101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57600" y="5621547"/>
            <a:ext cx="5270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배달의민족 도현 OTF" panose="020B0600000101010101"/>
                <a:cs typeface="Arial" panose="020B0604020202020204" pitchFamily="34" charset="0"/>
              </a:rPr>
              <a:t>2018. 11. 23 (Fri)</a:t>
            </a:r>
            <a:endParaRPr lang="ko-KR" altLang="en-US" sz="1400" dirty="0">
              <a:latin typeface="배달의민족 도현 OTF" panose="020B0600000101010101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46387" y="3236224"/>
            <a:ext cx="7893168" cy="339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실무 프로젝트 기반 데이터 과학자 전문가 과정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DB9038-8C4E-402B-8F20-92F419ACD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5152" y1="26087" x2="15152" y2="26087"/>
                        <a14:foregroundMark x1="26768" y1="50725" x2="26768" y2="50725"/>
                        <a14:foregroundMark x1="49495" y1="57971" x2="49495" y2="57971"/>
                        <a14:foregroundMark x1="83333" y1="42029" x2="83333" y2="420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69387" y="6482781"/>
            <a:ext cx="1076715" cy="37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280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491412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chemeClr val="accent4"/>
                  </a:solidFill>
                </a:rPr>
                <a:t>2.1 Test Requirements</a:t>
              </a:r>
              <a:endParaRPr lang="ko-KR" altLang="en-US" sz="3000" b="1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910855" y="758167"/>
            <a:ext cx="2371126" cy="6004027"/>
            <a:chOff x="4910855" y="758167"/>
            <a:chExt cx="2371126" cy="6004027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ACCE541-C5BB-45F6-8A7A-E049F874A780}"/>
                </a:ext>
              </a:extLst>
            </p:cNvPr>
            <p:cNvSpPr/>
            <p:nvPr/>
          </p:nvSpPr>
          <p:spPr>
            <a:xfrm>
              <a:off x="4917154" y="758167"/>
              <a:ext cx="2364827" cy="242158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76652358-816A-4A6D-9387-6D0727094D0B}"/>
                </a:ext>
              </a:extLst>
            </p:cNvPr>
            <p:cNvSpPr/>
            <p:nvPr/>
          </p:nvSpPr>
          <p:spPr>
            <a:xfrm>
              <a:off x="5100558" y="940521"/>
              <a:ext cx="1998017" cy="20568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9EE9A9A9-D690-44DA-BB21-A4BDE52CC49E}"/>
                </a:ext>
              </a:extLst>
            </p:cNvPr>
            <p:cNvSpPr/>
            <p:nvPr/>
          </p:nvSpPr>
          <p:spPr>
            <a:xfrm>
              <a:off x="4912395" y="1897827"/>
              <a:ext cx="2364827" cy="242158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441D8BAF-A4E3-4318-864C-7CD61B3FDCD5}"/>
                </a:ext>
              </a:extLst>
            </p:cNvPr>
            <p:cNvSpPr/>
            <p:nvPr/>
          </p:nvSpPr>
          <p:spPr>
            <a:xfrm>
              <a:off x="5095799" y="2080181"/>
              <a:ext cx="1998017" cy="20568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8C8970C-605D-4B5E-B95E-FFA3E4586020}"/>
                </a:ext>
              </a:extLst>
            </p:cNvPr>
            <p:cNvSpPr/>
            <p:nvPr/>
          </p:nvSpPr>
          <p:spPr>
            <a:xfrm>
              <a:off x="4914004" y="3069758"/>
              <a:ext cx="2364827" cy="24215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E538E89D-A6AF-4708-A9ED-D7E007F59E67}"/>
                </a:ext>
              </a:extLst>
            </p:cNvPr>
            <p:cNvSpPr/>
            <p:nvPr/>
          </p:nvSpPr>
          <p:spPr>
            <a:xfrm>
              <a:off x="5097408" y="3252112"/>
              <a:ext cx="1998017" cy="20568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9C1ADF24-5144-4FB8-8E3E-27746C3DD752}"/>
                </a:ext>
              </a:extLst>
            </p:cNvPr>
            <p:cNvSpPr/>
            <p:nvPr/>
          </p:nvSpPr>
          <p:spPr>
            <a:xfrm>
              <a:off x="4910855" y="4340611"/>
              <a:ext cx="2364827" cy="242158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1B4A2639-D523-4416-8642-60703A5C15CC}"/>
                </a:ext>
              </a:extLst>
            </p:cNvPr>
            <p:cNvSpPr/>
            <p:nvPr/>
          </p:nvSpPr>
          <p:spPr>
            <a:xfrm>
              <a:off x="5089496" y="4522965"/>
              <a:ext cx="1998017" cy="20568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B42BD6FD-D4C3-4A7F-86E3-9453A39CF87B}"/>
                </a:ext>
              </a:extLst>
            </p:cNvPr>
            <p:cNvSpPr/>
            <p:nvPr/>
          </p:nvSpPr>
          <p:spPr>
            <a:xfrm rot="10800000">
              <a:off x="5803173" y="1786234"/>
              <a:ext cx="592784" cy="42251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F3935077-DD99-43A2-968F-41C4A67200DF}"/>
                </a:ext>
              </a:extLst>
            </p:cNvPr>
            <p:cNvSpPr/>
            <p:nvPr/>
          </p:nvSpPr>
          <p:spPr>
            <a:xfrm rot="10800000">
              <a:off x="5803179" y="2987068"/>
              <a:ext cx="592784" cy="42251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0D8DFD0B-FE6A-4D13-BFD7-2BE12FD88610}"/>
                </a:ext>
              </a:extLst>
            </p:cNvPr>
            <p:cNvSpPr/>
            <p:nvPr/>
          </p:nvSpPr>
          <p:spPr>
            <a:xfrm rot="10800000">
              <a:off x="5798417" y="4279661"/>
              <a:ext cx="592784" cy="42251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DADA263-CF21-4D1A-8FD6-B512B54C0457}"/>
                </a:ext>
              </a:extLst>
            </p:cNvPr>
            <p:cNvSpPr txBox="1"/>
            <p:nvPr/>
          </p:nvSpPr>
          <p:spPr>
            <a:xfrm>
              <a:off x="5550605" y="1243247"/>
              <a:ext cx="1103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</a:rPr>
                <a:t>Task</a:t>
              </a:r>
              <a:r>
                <a:rPr lang="en-US" altLang="ko-KR" b="1" dirty="0"/>
                <a:t> </a:t>
              </a:r>
              <a:r>
                <a:rPr lang="en-US" altLang="ko-KR" b="1" dirty="0">
                  <a:solidFill>
                    <a:schemeClr val="accent1"/>
                  </a:solidFill>
                </a:rPr>
                <a:t>01</a:t>
              </a:r>
              <a:endParaRPr lang="ko-KR" alt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6006327-F2B4-4B16-AE96-2228BD754E05}"/>
                </a:ext>
              </a:extLst>
            </p:cNvPr>
            <p:cNvSpPr txBox="1"/>
            <p:nvPr/>
          </p:nvSpPr>
          <p:spPr>
            <a:xfrm>
              <a:off x="5550604" y="2434248"/>
              <a:ext cx="1103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</a:rPr>
                <a:t>Task</a:t>
              </a:r>
              <a:r>
                <a:rPr lang="en-US" altLang="ko-KR" b="1" dirty="0"/>
                <a:t> </a:t>
              </a:r>
              <a:r>
                <a:rPr lang="en-US" altLang="ko-KR" b="1" dirty="0">
                  <a:solidFill>
                    <a:schemeClr val="accent6">
                      <a:lumMod val="75000"/>
                    </a:schemeClr>
                  </a:solidFill>
                </a:rPr>
                <a:t>02</a:t>
              </a:r>
              <a:endParaRPr lang="ko-KR" altLang="en-US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3F6E2D4-00DE-44EC-90DA-02E575F8BEA8}"/>
                </a:ext>
              </a:extLst>
            </p:cNvPr>
            <p:cNvSpPr txBox="1"/>
            <p:nvPr/>
          </p:nvSpPr>
          <p:spPr>
            <a:xfrm>
              <a:off x="5547772" y="3770318"/>
              <a:ext cx="1103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</a:rPr>
                <a:t>Task</a:t>
              </a:r>
              <a:r>
                <a:rPr lang="en-US" altLang="ko-KR" b="1" dirty="0"/>
                <a:t> </a:t>
              </a:r>
              <a:r>
                <a:rPr lang="en-US" altLang="ko-KR" b="1" dirty="0">
                  <a:solidFill>
                    <a:schemeClr val="accent2"/>
                  </a:solidFill>
                </a:rPr>
                <a:t>03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4760978-0AF3-42A2-8FF8-896CDFEBD585}"/>
                </a:ext>
              </a:extLst>
            </p:cNvPr>
            <p:cNvSpPr txBox="1"/>
            <p:nvPr/>
          </p:nvSpPr>
          <p:spPr>
            <a:xfrm>
              <a:off x="5545841" y="5044424"/>
              <a:ext cx="1103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</a:rPr>
                <a:t>Task</a:t>
              </a:r>
              <a:r>
                <a:rPr lang="en-US" altLang="ko-KR" b="1" dirty="0"/>
                <a:t> </a:t>
              </a:r>
              <a:r>
                <a:rPr lang="en-US" altLang="ko-KR" b="1" dirty="0">
                  <a:solidFill>
                    <a:schemeClr val="tx2"/>
                  </a:solidFill>
                </a:rPr>
                <a:t>04</a:t>
              </a:r>
              <a:endParaRPr lang="ko-KR" altLang="en-US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62062" y="1356148"/>
            <a:ext cx="4374175" cy="1272267"/>
            <a:chOff x="716855" y="1305814"/>
            <a:chExt cx="4160659" cy="127226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492C16C-C47D-4E7A-97F0-5EDE8E73BA5C}"/>
                </a:ext>
              </a:extLst>
            </p:cNvPr>
            <p:cNvSpPr txBox="1"/>
            <p:nvPr/>
          </p:nvSpPr>
          <p:spPr>
            <a:xfrm>
              <a:off x="716855" y="1305814"/>
              <a:ext cx="41606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1"/>
                  </a:solidFill>
                </a:rPr>
                <a:t>3</a:t>
              </a:r>
              <a:r>
                <a:rPr lang="ko-KR" altLang="en-US" sz="1400" dirty="0">
                  <a:solidFill>
                    <a:schemeClr val="accent1"/>
                  </a:solidFill>
                </a:rPr>
                <a:t>개 이상의 </a:t>
              </a:r>
              <a:r>
                <a:rPr lang="en-US" altLang="ko-KR" sz="1400" dirty="0" err="1">
                  <a:solidFill>
                    <a:schemeClr val="accent1"/>
                  </a:solidFill>
                </a:rPr>
                <a:t>DataNode</a:t>
              </a:r>
              <a:r>
                <a:rPr lang="ko-KR" altLang="en-US" sz="1400" dirty="0">
                  <a:solidFill>
                    <a:schemeClr val="accent1"/>
                  </a:solidFill>
                </a:rPr>
                <a:t>로 구성된 </a:t>
              </a:r>
              <a:r>
                <a:rPr lang="en-US" altLang="ko-KR" sz="1400" dirty="0">
                  <a:solidFill>
                    <a:schemeClr val="accent1"/>
                  </a:solidFill>
                </a:rPr>
                <a:t>Cluster</a:t>
              </a:r>
              <a:r>
                <a:rPr lang="ko-KR" altLang="en-US" sz="1400" dirty="0">
                  <a:solidFill>
                    <a:schemeClr val="accent1"/>
                  </a:solidFill>
                </a:rPr>
                <a:t>를 구성하는 </a:t>
              </a:r>
              <a:r>
                <a:rPr lang="en-US" altLang="ko-KR" sz="1400" dirty="0">
                  <a:solidFill>
                    <a:schemeClr val="accent1"/>
                  </a:solidFill>
                </a:rPr>
                <a:t>HDFS</a:t>
              </a:r>
              <a:r>
                <a:rPr lang="ko-KR" altLang="en-US" sz="1400" dirty="0">
                  <a:solidFill>
                    <a:schemeClr val="accent1"/>
                  </a:solidFill>
                </a:rPr>
                <a:t>를 만들 것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F4D84B2-49ED-438E-A58D-71B0F1AF4B42}"/>
                </a:ext>
              </a:extLst>
            </p:cNvPr>
            <p:cNvSpPr txBox="1"/>
            <p:nvPr/>
          </p:nvSpPr>
          <p:spPr>
            <a:xfrm>
              <a:off x="835752" y="1839417"/>
              <a:ext cx="380869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050" dirty="0"/>
                <a:t>YARN, MR, Zookeeper</a:t>
              </a:r>
              <a:r>
                <a:rPr lang="ko-KR" altLang="en-US" sz="1050" dirty="0"/>
                <a:t>가 </a:t>
              </a:r>
              <a:r>
                <a:rPr lang="en-US" altLang="ko-KR" sz="1050" dirty="0"/>
                <a:t>service</a:t>
              </a:r>
              <a:r>
                <a:rPr lang="ko-KR" altLang="en-US" sz="1050" dirty="0"/>
                <a:t>로 존재</a:t>
              </a:r>
              <a:endParaRPr lang="en-US" altLang="ko-KR" sz="105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050" dirty="0"/>
                <a:t>Data Block Size</a:t>
              </a:r>
              <a:r>
                <a:rPr lang="ko-KR" altLang="en-US" sz="1050" dirty="0"/>
                <a:t>는 </a:t>
              </a:r>
              <a:r>
                <a:rPr lang="en-US" altLang="ko-KR" sz="1050" dirty="0"/>
                <a:t>32 MB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050" dirty="0"/>
                <a:t>Block Replication</a:t>
              </a:r>
              <a:r>
                <a:rPr lang="ko-KR" altLang="en-US" sz="1050" dirty="0"/>
                <a:t>은 </a:t>
              </a:r>
              <a:r>
                <a:rPr lang="en-US" altLang="ko-KR" sz="1050" dirty="0"/>
                <a:t>2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050" dirty="0" err="1"/>
                <a:t>Namenode</a:t>
              </a:r>
              <a:r>
                <a:rPr lang="ko-KR" altLang="en-US" sz="1050" dirty="0"/>
                <a:t>와 </a:t>
              </a:r>
              <a:r>
                <a:rPr lang="en-US" altLang="ko-KR" sz="1050" dirty="0"/>
                <a:t>hive service</a:t>
              </a:r>
              <a:r>
                <a:rPr lang="ko-KR" altLang="en-US" sz="1050" dirty="0"/>
                <a:t>는 각각 다른 </a:t>
              </a:r>
              <a:r>
                <a:rPr lang="en-US" altLang="ko-KR" sz="1050" dirty="0"/>
                <a:t>host</a:t>
              </a:r>
              <a:r>
                <a:rPr lang="ko-KR" altLang="en-US" sz="1050" dirty="0"/>
                <a:t>에서 구동</a:t>
              </a:r>
              <a:endParaRPr lang="en-US" altLang="ko-KR" sz="1050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7375585" y="2576319"/>
            <a:ext cx="3963308" cy="872120"/>
            <a:chOff x="7703175" y="2187602"/>
            <a:chExt cx="3963308" cy="87212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B7C1C94-A7CC-4FD4-A4A3-7238AF2978E3}"/>
                </a:ext>
              </a:extLst>
            </p:cNvPr>
            <p:cNvSpPr txBox="1"/>
            <p:nvPr/>
          </p:nvSpPr>
          <p:spPr>
            <a:xfrm>
              <a:off x="7703175" y="2187602"/>
              <a:ext cx="39633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6">
                      <a:lumMod val="75000"/>
                    </a:schemeClr>
                  </a:solidFill>
                </a:rPr>
                <a:t>Hive, Spark &amp; Zeppelin notebook </a:t>
              </a:r>
              <a:r>
                <a:rPr lang="ko-KR" altLang="en-US" sz="1400" dirty="0">
                  <a:solidFill>
                    <a:schemeClr val="accent6">
                      <a:lumMod val="75000"/>
                    </a:schemeClr>
                  </a:solidFill>
                </a:rPr>
                <a:t>서비스 제공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EAB68B6-7589-4B61-9BDE-08FBFDAFE7D2}"/>
                </a:ext>
              </a:extLst>
            </p:cNvPr>
            <p:cNvSpPr txBox="1"/>
            <p:nvPr/>
          </p:nvSpPr>
          <p:spPr>
            <a:xfrm>
              <a:off x="7827261" y="2482641"/>
              <a:ext cx="3780499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050" dirty="0"/>
                <a:t>Hive </a:t>
              </a:r>
              <a:r>
                <a:rPr lang="en-US" altLang="ko-KR" sz="1050" dirty="0" err="1"/>
                <a:t>metastore</a:t>
              </a:r>
              <a:r>
                <a:rPr lang="ko-KR" altLang="en-US" sz="1050" dirty="0"/>
                <a:t>는 </a:t>
              </a:r>
              <a:r>
                <a:rPr lang="en-US" altLang="ko-KR" sz="1050" dirty="0"/>
                <a:t>hive server</a:t>
              </a:r>
              <a:r>
                <a:rPr lang="ko-KR" altLang="en-US" sz="1050" dirty="0"/>
                <a:t>와 동일한 </a:t>
              </a:r>
              <a:r>
                <a:rPr lang="en-US" altLang="ko-KR" sz="1050" dirty="0"/>
                <a:t>host</a:t>
              </a:r>
              <a:r>
                <a:rPr lang="ko-KR" altLang="en-US" sz="1050" dirty="0"/>
                <a:t>에 존재</a:t>
              </a:r>
              <a:endParaRPr lang="en-US" altLang="ko-KR" sz="105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050" dirty="0"/>
                <a:t>Hive JDBC</a:t>
              </a:r>
              <a:r>
                <a:rPr lang="ko-KR" altLang="en-US" sz="1050" dirty="0"/>
                <a:t> 제공</a:t>
              </a:r>
              <a:endParaRPr lang="en-US" altLang="ko-KR" sz="105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050" dirty="0"/>
                <a:t>Data</a:t>
              </a:r>
              <a:r>
                <a:rPr lang="ko-KR" altLang="en-US" sz="1050" dirty="0"/>
                <a:t>가 존재하는 </a:t>
              </a:r>
              <a:r>
                <a:rPr lang="en-US" altLang="ko-KR" sz="1050" dirty="0"/>
                <a:t>table 3</a:t>
              </a:r>
              <a:r>
                <a:rPr lang="ko-KR" altLang="en-US" sz="1050" dirty="0"/>
                <a:t>개 이상 생성</a:t>
              </a:r>
              <a:endParaRPr lang="en-US" altLang="ko-KR" sz="1050" dirty="0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62063" y="3736754"/>
            <a:ext cx="4205356" cy="1046441"/>
            <a:chOff x="781102" y="3686420"/>
            <a:chExt cx="3927593" cy="1046441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43163BC-EBD6-487A-AFC5-E143A9277076}"/>
                </a:ext>
              </a:extLst>
            </p:cNvPr>
            <p:cNvSpPr txBox="1"/>
            <p:nvPr/>
          </p:nvSpPr>
          <p:spPr>
            <a:xfrm>
              <a:off x="781102" y="3686420"/>
              <a:ext cx="36120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2"/>
                  </a:solidFill>
                </a:rPr>
                <a:t>각</a:t>
              </a:r>
              <a:r>
                <a:rPr lang="en-US" altLang="ko-KR" sz="1400" dirty="0">
                  <a:solidFill>
                    <a:schemeClr val="accent2"/>
                  </a:solidFill>
                </a:rPr>
                <a:t> host</a:t>
              </a:r>
              <a:r>
                <a:rPr lang="ko-KR" altLang="en-US" sz="1400" dirty="0">
                  <a:solidFill>
                    <a:schemeClr val="accent2"/>
                  </a:solidFill>
                </a:rPr>
                <a:t>는 다음 사양 만족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6192D83-FCA2-4A5F-94AC-C4B637C93224}"/>
                </a:ext>
              </a:extLst>
            </p:cNvPr>
            <p:cNvSpPr txBox="1"/>
            <p:nvPr/>
          </p:nvSpPr>
          <p:spPr>
            <a:xfrm>
              <a:off x="899999" y="3994197"/>
              <a:ext cx="380869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050" dirty="0"/>
                <a:t>Host</a:t>
              </a:r>
              <a:r>
                <a:rPr lang="ko-KR" altLang="en-US" sz="1050" dirty="0"/>
                <a:t>의 </a:t>
              </a:r>
              <a:r>
                <a:rPr lang="en-US" altLang="ko-KR" sz="1050" dirty="0"/>
                <a:t>Disk Size</a:t>
              </a:r>
              <a:r>
                <a:rPr lang="ko-KR" altLang="en-US" sz="1050" dirty="0"/>
                <a:t>는 </a:t>
              </a:r>
              <a:r>
                <a:rPr lang="en-US" altLang="ko-KR" sz="1050" dirty="0"/>
                <a:t>48 ~ 64 GB</a:t>
              </a:r>
              <a:r>
                <a:rPr lang="ko-KR" altLang="en-US" sz="1050" dirty="0"/>
                <a:t>로 설정</a:t>
              </a:r>
              <a:endParaRPr lang="en-US" altLang="ko-KR" sz="105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050" dirty="0"/>
                <a:t>Host</a:t>
              </a:r>
              <a:r>
                <a:rPr lang="ko-KR" altLang="en-US" sz="1050" dirty="0"/>
                <a:t>의 </a:t>
              </a:r>
              <a:r>
                <a:rPr lang="en-US" altLang="ko-KR" sz="1050" dirty="0"/>
                <a:t>CPU Core</a:t>
              </a:r>
              <a:r>
                <a:rPr lang="ko-KR" altLang="en-US" sz="1050" dirty="0"/>
                <a:t>는 </a:t>
              </a:r>
              <a:r>
                <a:rPr lang="en-US" altLang="ko-KR" sz="1050" dirty="0"/>
                <a:t>2 ~ 4</a:t>
              </a:r>
              <a:r>
                <a:rPr lang="ko-KR" altLang="en-US" sz="1050" dirty="0"/>
                <a:t>개로 설정</a:t>
              </a:r>
              <a:endParaRPr lang="en-US" altLang="ko-KR" sz="105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050" dirty="0"/>
                <a:t>Host</a:t>
              </a:r>
              <a:r>
                <a:rPr lang="ko-KR" altLang="en-US" sz="1050" dirty="0"/>
                <a:t>의 </a:t>
              </a:r>
              <a:r>
                <a:rPr lang="en-US" altLang="ko-KR" sz="1050" dirty="0"/>
                <a:t>Ram Size</a:t>
              </a:r>
              <a:r>
                <a:rPr lang="ko-KR" altLang="en-US" sz="1050" dirty="0"/>
                <a:t>는 </a:t>
              </a:r>
              <a:r>
                <a:rPr lang="en-US" altLang="ko-KR" sz="1050" dirty="0"/>
                <a:t>4.8 GB </a:t>
              </a:r>
              <a:r>
                <a:rPr lang="ko-KR" altLang="en-US" sz="1050" dirty="0"/>
                <a:t>이상으로 설정</a:t>
              </a:r>
              <a:endParaRPr lang="en-US" altLang="ko-KR" sz="105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050" dirty="0"/>
                <a:t>HDP </a:t>
              </a:r>
              <a:r>
                <a:rPr lang="ko-KR" altLang="en-US" sz="1050" dirty="0"/>
                <a:t>설치 시 </a:t>
              </a:r>
              <a:r>
                <a:rPr lang="en-US" altLang="ko-KR" sz="1050" dirty="0"/>
                <a:t>SSH private key </a:t>
              </a:r>
              <a:r>
                <a:rPr lang="ko-KR" altLang="en-US" sz="1050" dirty="0"/>
                <a:t>입력을 통한 인증 등록</a:t>
              </a:r>
              <a:endParaRPr lang="en-US" altLang="ko-KR" sz="1050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367284" y="4995560"/>
            <a:ext cx="4740826" cy="1404076"/>
            <a:chOff x="7703175" y="4702177"/>
            <a:chExt cx="3963308" cy="140407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F491ADD-C7D0-4438-97E7-D4710E082315}"/>
                </a:ext>
              </a:extLst>
            </p:cNvPr>
            <p:cNvSpPr txBox="1"/>
            <p:nvPr/>
          </p:nvSpPr>
          <p:spPr>
            <a:xfrm>
              <a:off x="7703175" y="4702177"/>
              <a:ext cx="39633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tx2"/>
                  </a:solidFill>
                </a:rPr>
                <a:t>가상 </a:t>
              </a:r>
              <a:r>
                <a:rPr lang="ko-KR" altLang="en-US" sz="1400" dirty="0" err="1">
                  <a:solidFill>
                    <a:schemeClr val="tx2"/>
                  </a:solidFill>
                </a:rPr>
                <a:t>브릿지</a:t>
              </a:r>
              <a:r>
                <a:rPr lang="ko-KR" altLang="en-US" sz="1400" dirty="0">
                  <a:solidFill>
                    <a:schemeClr val="tx2"/>
                  </a:solidFill>
                </a:rPr>
                <a:t> 네트워크 통신 구성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75D5170-17CD-47B3-8323-6F2FF5A32189}"/>
                </a:ext>
              </a:extLst>
            </p:cNvPr>
            <p:cNvSpPr txBox="1"/>
            <p:nvPr/>
          </p:nvSpPr>
          <p:spPr>
            <a:xfrm>
              <a:off x="7806904" y="5044424"/>
              <a:ext cx="3810480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050" dirty="0"/>
                <a:t>Root</a:t>
              </a:r>
              <a:r>
                <a:rPr lang="ko-KR" altLang="en-US" sz="1050" dirty="0"/>
                <a:t>는 패스워드가 없이 접근 가능</a:t>
              </a:r>
              <a:endParaRPr lang="en-US" altLang="ko-KR" sz="105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클러스터는 외부에서 접근 가능하도록 가상 </a:t>
              </a:r>
              <a:r>
                <a:rPr lang="ko-KR" altLang="en-US" sz="1050" dirty="0" err="1"/>
                <a:t>브릿지</a:t>
              </a:r>
              <a:r>
                <a:rPr lang="ko-KR" altLang="en-US" sz="1050" dirty="0"/>
                <a:t> 네트워크를 이용한 통신</a:t>
              </a:r>
              <a:endParaRPr lang="en-US" altLang="ko-KR" sz="105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방화벽 서비스는 </a:t>
              </a:r>
              <a:r>
                <a:rPr lang="en-US" altLang="ko-KR" sz="1050" dirty="0"/>
                <a:t>disable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서비스 </a:t>
              </a:r>
              <a:r>
                <a:rPr lang="ko-KR" altLang="en-US" sz="1050" dirty="0" err="1"/>
                <a:t>연결시</a:t>
              </a:r>
              <a:r>
                <a:rPr lang="ko-KR" altLang="en-US" sz="1050" dirty="0"/>
                <a:t> </a:t>
              </a:r>
              <a:r>
                <a:rPr lang="en-US" altLang="ko-KR" sz="1050" dirty="0"/>
                <a:t>host</a:t>
              </a:r>
              <a:r>
                <a:rPr lang="ko-KR" altLang="en-US" sz="1050" dirty="0"/>
                <a:t>명 </a:t>
              </a:r>
              <a:r>
                <a:rPr lang="en-US" altLang="ko-KR" sz="1050" dirty="0"/>
                <a:t>return </a:t>
              </a:r>
              <a:r>
                <a:rPr lang="ko-KR" altLang="en-US" sz="1050" dirty="0"/>
                <a:t>문제를 해결</a:t>
              </a:r>
              <a:endParaRPr lang="en-US" altLang="ko-KR" sz="105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43606000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29C374-A4B4-4C84-8777-DFED5A9DBA90}"/>
              </a:ext>
            </a:extLst>
          </p:cNvPr>
          <p:cNvSpPr txBox="1"/>
          <p:nvPr/>
        </p:nvSpPr>
        <p:spPr>
          <a:xfrm>
            <a:off x="6330042" y="1331109"/>
            <a:ext cx="5796794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ea typeface="맑은 고딕"/>
              </a:rPr>
              <a:t>고정</a:t>
            </a:r>
            <a:r>
              <a:rPr lang="en-US" altLang="ko-KR" dirty="0">
                <a:ea typeface="맑은 고딕"/>
              </a:rPr>
              <a:t> IP </a:t>
            </a:r>
            <a:r>
              <a:rPr lang="en-US" altLang="ko-KR" dirty="0" err="1">
                <a:ea typeface="맑은 고딕"/>
              </a:rPr>
              <a:t>설정</a:t>
            </a:r>
            <a:endParaRPr lang="ko-KR" altLang="en-US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ea typeface="맑은 고딕"/>
              </a:rPr>
              <a:t>[</a:t>
            </a:r>
            <a:r>
              <a:rPr lang="en-US" altLang="ko-KR" dirty="0" err="1">
                <a:ea typeface="맑은 고딕"/>
              </a:rPr>
              <a:t>root@localhost</a:t>
            </a:r>
            <a:r>
              <a:rPr lang="en-US" altLang="ko-KR" dirty="0">
                <a:ea typeface="맑은 고딕"/>
              </a:rPr>
              <a:t> network-scripts]# vi ifcfg-enp0s8</a:t>
            </a:r>
          </a:p>
        </p:txBody>
      </p:sp>
      <p:pic>
        <p:nvPicPr>
          <p:cNvPr id="14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F7627CE-C2DA-494A-8EF2-14C83F8AE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73" y="2186453"/>
            <a:ext cx="4040577" cy="271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22676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  <p:pic>
        <p:nvPicPr>
          <p:cNvPr id="13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A4BCD2DA-0F02-41F1-B120-82D96652D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72" y="2186452"/>
            <a:ext cx="4040577" cy="27145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70AFF74-9E11-4404-9973-0EF95BEE89AC}"/>
              </a:ext>
            </a:extLst>
          </p:cNvPr>
          <p:cNvSpPr txBox="1"/>
          <p:nvPr/>
        </p:nvSpPr>
        <p:spPr>
          <a:xfrm>
            <a:off x="6330042" y="1331109"/>
            <a:ext cx="5796794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ea typeface="맑은 고딕"/>
              </a:rPr>
              <a:t>[</a:t>
            </a:r>
            <a:r>
              <a:rPr lang="en-US" altLang="ko-KR" dirty="0" err="1">
                <a:ea typeface="맑은 고딕"/>
              </a:rPr>
              <a:t>root@localhost</a:t>
            </a:r>
            <a:r>
              <a:rPr lang="en-US" altLang="ko-KR" dirty="0">
                <a:ea typeface="맑은 고딕"/>
              </a:rPr>
              <a:t> network-scripts]# vi ifcfg-enp0s8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ea typeface="맑은 고딕"/>
              </a:rPr>
              <a:t>ONBOOT</a:t>
            </a:r>
            <a:r>
              <a:rPr lang="ko-KR" altLang="en-US" dirty="0">
                <a:ea typeface="맑은 고딕"/>
              </a:rPr>
              <a:t>부분에서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no를</a:t>
            </a:r>
            <a:r>
              <a:rPr lang="en-US" altLang="ko-KR" dirty="0">
                <a:ea typeface="맑은 고딕"/>
              </a:rPr>
              <a:t> yes</a:t>
            </a:r>
            <a:r>
              <a:rPr lang="ko-KR" altLang="en-US" dirty="0">
                <a:ea typeface="맑은 고딕"/>
              </a:rPr>
              <a:t>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변경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저장</a:t>
            </a:r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7731675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  <p:pic>
        <p:nvPicPr>
          <p:cNvPr id="11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EB6E5FE2-9701-4BD2-BB79-A7CB95D91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72" y="2186452"/>
            <a:ext cx="4040577" cy="27145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4D0E29-AE7A-4DD0-B624-1A20E97D5B01}"/>
              </a:ext>
            </a:extLst>
          </p:cNvPr>
          <p:cNvSpPr txBox="1"/>
          <p:nvPr/>
        </p:nvSpPr>
        <p:spPr>
          <a:xfrm>
            <a:off x="6330042" y="1331109"/>
            <a:ext cx="5796794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ea typeface="맑은 고딕"/>
              </a:rPr>
              <a:t>네트워크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서비스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재시작</a:t>
            </a:r>
            <a:endParaRPr lang="en-US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ea typeface="맑은 고딕"/>
              </a:rPr>
              <a:t>[</a:t>
            </a:r>
            <a:r>
              <a:rPr lang="en-US" altLang="ko-KR" dirty="0" err="1">
                <a:ea typeface="맑은 고딕"/>
              </a:rPr>
              <a:t>root@localhost</a:t>
            </a:r>
            <a:r>
              <a:rPr lang="en-US" altLang="ko-KR" dirty="0">
                <a:ea typeface="맑은 고딕"/>
              </a:rPr>
              <a:t> network-scripts]# </a:t>
            </a:r>
            <a:r>
              <a:rPr lang="en-US" altLang="ko-KR" dirty="0" err="1">
                <a:ea typeface="맑은 고딕"/>
              </a:rPr>
              <a:t>systemctl</a:t>
            </a:r>
            <a:r>
              <a:rPr lang="en-US" altLang="ko-KR" dirty="0">
                <a:ea typeface="맑은 고딕"/>
              </a:rPr>
              <a:t> restart </a:t>
            </a:r>
            <a:r>
              <a:rPr lang="en-US" altLang="ko-KR" dirty="0" err="1">
                <a:ea typeface="맑은 고딕"/>
              </a:rPr>
              <a:t>network.service</a:t>
            </a:r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913324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04D0E29-AE7A-4DD0-B624-1A20E97D5B01}"/>
              </a:ext>
            </a:extLst>
          </p:cNvPr>
          <p:cNvSpPr txBox="1"/>
          <p:nvPr/>
        </p:nvSpPr>
        <p:spPr>
          <a:xfrm>
            <a:off x="6330042" y="1331109"/>
            <a:ext cx="5796794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ea typeface="맑은 고딕"/>
              </a:rPr>
              <a:t>ip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확인하기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위해</a:t>
            </a:r>
            <a:endParaRPr lang="en-US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>
                <a:ea typeface="맑은 고딕"/>
              </a:rPr>
              <a:t>[</a:t>
            </a:r>
            <a:r>
              <a:rPr lang="en-US" altLang="ko-KR" dirty="0" err="1">
                <a:ea typeface="맑은 고딕"/>
              </a:rPr>
              <a:t>root@localhost</a:t>
            </a:r>
            <a:r>
              <a:rPr lang="en-US" altLang="ko-KR" dirty="0">
                <a:ea typeface="맑은 고딕"/>
              </a:rPr>
              <a:t> network-scripts]# </a:t>
            </a:r>
            <a:r>
              <a:rPr lang="en-US" altLang="ko-KR" dirty="0" err="1">
                <a:ea typeface="맑은 고딕"/>
              </a:rPr>
              <a:t>ifconfig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입력</a:t>
            </a:r>
            <a:endParaRPr lang="en-US" altLang="ko-KR" dirty="0">
              <a:ea typeface="맑은 고딕"/>
            </a:endParaRPr>
          </a:p>
        </p:txBody>
      </p:sp>
      <p:pic>
        <p:nvPicPr>
          <p:cNvPr id="12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51C1A04-E7FD-4A00-AFD4-938D8BEA9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72" y="2186451"/>
            <a:ext cx="4040577" cy="271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201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04D0E29-AE7A-4DD0-B624-1A20E97D5B01}"/>
              </a:ext>
            </a:extLst>
          </p:cNvPr>
          <p:cNvSpPr txBox="1"/>
          <p:nvPr/>
        </p:nvSpPr>
        <p:spPr>
          <a:xfrm>
            <a:off x="6330042" y="1331109"/>
            <a:ext cx="5796794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ea typeface="맑은 고딕"/>
              </a:rPr>
              <a:t>ip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확인하기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위해</a:t>
            </a:r>
            <a:endParaRPr lang="en-US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>
                <a:ea typeface="맑은 고딕"/>
              </a:rPr>
              <a:t>[</a:t>
            </a:r>
            <a:r>
              <a:rPr lang="en-US" altLang="ko-KR" dirty="0" err="1">
                <a:ea typeface="맑은 고딕"/>
              </a:rPr>
              <a:t>root@localhost</a:t>
            </a:r>
            <a:r>
              <a:rPr lang="en-US" altLang="ko-KR" dirty="0">
                <a:ea typeface="맑은 고딕"/>
              </a:rPr>
              <a:t> network-scripts]# </a:t>
            </a:r>
            <a:r>
              <a:rPr lang="en-US" altLang="ko-KR" dirty="0" err="1">
                <a:ea typeface="맑은 고딕"/>
              </a:rPr>
              <a:t>ip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addr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입력</a:t>
            </a:r>
            <a:endParaRPr lang="en-US" altLang="ko-KR" dirty="0">
              <a:ea typeface="맑은 고딕"/>
            </a:endParaRPr>
          </a:p>
        </p:txBody>
      </p:sp>
      <p:pic>
        <p:nvPicPr>
          <p:cNvPr id="1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49136DD-14F8-43F9-BFF2-7D73B6A79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72" y="2186451"/>
            <a:ext cx="4040577" cy="271454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5688339-8676-4C89-BD67-8761C67EF1A5}"/>
              </a:ext>
            </a:extLst>
          </p:cNvPr>
          <p:cNvSpPr/>
          <p:nvPr/>
        </p:nvSpPr>
        <p:spPr>
          <a:xfrm>
            <a:off x="1189145" y="3127879"/>
            <a:ext cx="3565736" cy="1602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1734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04D0E29-AE7A-4DD0-B624-1A20E97D5B01}"/>
              </a:ext>
            </a:extLst>
          </p:cNvPr>
          <p:cNvSpPr txBox="1"/>
          <p:nvPr/>
        </p:nvSpPr>
        <p:spPr>
          <a:xfrm>
            <a:off x="6330042" y="1331109"/>
            <a:ext cx="5796794" cy="203132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현재 ifcfg-enp0s8에 할당 받은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err="1">
                <a:ea typeface="맑은 고딕"/>
              </a:rPr>
              <a:t>ip는</a:t>
            </a:r>
            <a:r>
              <a:rPr lang="ko-KR" altLang="en-US" dirty="0">
                <a:ea typeface="맑은 고딕"/>
              </a:rPr>
              <a:t> 192.168.103.53</a:t>
            </a:r>
            <a:endParaRPr lang="ko-KR" altLang="ko-KR" dirty="0">
              <a:ea typeface="맑은 고딕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dirty="0">
              <a:ea typeface="맑은 고딕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이 </a:t>
            </a:r>
            <a:r>
              <a:rPr lang="ko-KR" altLang="en-US" dirty="0" err="1">
                <a:ea typeface="맑은 고딕"/>
              </a:rPr>
              <a:t>ip를</a:t>
            </a:r>
            <a:r>
              <a:rPr lang="ko-KR" altLang="en-US" dirty="0">
                <a:ea typeface="맑은 고딕"/>
              </a:rPr>
              <a:t> 고정 </a:t>
            </a:r>
            <a:r>
              <a:rPr lang="ko-KR" altLang="en-US" dirty="0" err="1">
                <a:ea typeface="맑은 고딕"/>
              </a:rPr>
              <a:t>ip로</a:t>
            </a:r>
            <a:r>
              <a:rPr lang="ko-KR" altLang="en-US" dirty="0">
                <a:ea typeface="맑은 고딕"/>
              </a:rPr>
              <a:t> 설정하기 위해 다시</a:t>
            </a:r>
            <a:endParaRPr lang="en-US" altLang="ko-KR" dirty="0">
              <a:ea typeface="맑은 고딕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dirty="0">
              <a:ea typeface="맑은 고딕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[</a:t>
            </a:r>
            <a:r>
              <a:rPr lang="ko-KR" altLang="en-US" dirty="0" err="1">
                <a:ea typeface="맑은 고딕"/>
              </a:rPr>
              <a:t>root@localhost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network-scripts</a:t>
            </a:r>
            <a:r>
              <a:rPr lang="ko-KR" altLang="en-US" dirty="0">
                <a:ea typeface="맑은 고딕"/>
              </a:rPr>
              <a:t>]# </a:t>
            </a:r>
            <a:r>
              <a:rPr lang="ko-KR" altLang="en-US" dirty="0" err="1">
                <a:ea typeface="맑은 고딕"/>
              </a:rPr>
              <a:t>vi</a:t>
            </a:r>
            <a:r>
              <a:rPr lang="ko-KR" altLang="en-US" dirty="0">
                <a:ea typeface="맑은 고딕"/>
              </a:rPr>
              <a:t> ifcfg-enp0s8 입력</a:t>
            </a:r>
          </a:p>
        </p:txBody>
      </p:sp>
      <p:pic>
        <p:nvPicPr>
          <p:cNvPr id="12" name="그림 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9033C54-B12A-4DA7-9F23-9BC0A2687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72" y="2186450"/>
            <a:ext cx="4040577" cy="271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99348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04D0E29-AE7A-4DD0-B624-1A20E97D5B01}"/>
              </a:ext>
            </a:extLst>
          </p:cNvPr>
          <p:cNvSpPr txBox="1"/>
          <p:nvPr/>
        </p:nvSpPr>
        <p:spPr>
          <a:xfrm>
            <a:off x="6330042" y="1331109"/>
            <a:ext cx="5796794" cy="397031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외부에서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접속하기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위해</a:t>
            </a:r>
            <a:r>
              <a:rPr lang="en-US" altLang="ko-KR" dirty="0">
                <a:ea typeface="맑은 고딕"/>
              </a:rPr>
              <a:t> </a:t>
            </a:r>
            <a:r>
              <a:rPr lang="en-US" altLang="ko-KR" dirty="0" err="1">
                <a:ea typeface="맑은 고딕"/>
              </a:rPr>
              <a:t>고정</a:t>
            </a:r>
            <a:r>
              <a:rPr lang="en-US" altLang="ko-KR" dirty="0">
                <a:ea typeface="맑은 고딕"/>
              </a:rPr>
              <a:t> IP </a:t>
            </a:r>
            <a:r>
              <a:rPr lang="en-US" altLang="ko-KR" dirty="0" err="1">
                <a:ea typeface="맑은 고딕"/>
              </a:rPr>
              <a:t>설정</a:t>
            </a:r>
            <a:endParaRPr lang="ko-KR" altLang="en-US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ea typeface="맑은 고딕"/>
              </a:rPr>
              <a:t>기존</a:t>
            </a:r>
            <a:r>
              <a:rPr lang="en-US" altLang="ko-KR" dirty="0">
                <a:ea typeface="맑은 고딕"/>
              </a:rPr>
              <a:t> BOOTPROTO=</a:t>
            </a:r>
            <a:r>
              <a:rPr lang="en-US" altLang="ko-KR" dirty="0" err="1">
                <a:ea typeface="맑은 고딕"/>
              </a:rPr>
              <a:t>dhcp를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주석처리하고</a:t>
            </a:r>
            <a:endParaRPr lang="en-US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ea typeface="맑은 고딕"/>
              </a:rPr>
              <a:t>ONBOOT </a:t>
            </a:r>
            <a:r>
              <a:rPr lang="en-US" altLang="ko-KR" dirty="0" err="1">
                <a:ea typeface="맑은 고딕"/>
              </a:rPr>
              <a:t>하단에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다음과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같이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작성</a:t>
            </a:r>
            <a:endParaRPr lang="en-US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ea typeface="맑은 고딕"/>
              </a:rPr>
              <a:t>BOOTPROTO="static"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ea typeface="맑은 고딕"/>
              </a:rPr>
              <a:t>IPADDR="</a:t>
            </a:r>
            <a:r>
              <a:rPr lang="en-US" altLang="ko-KR" dirty="0" err="1">
                <a:ea typeface="맑은 고딕"/>
              </a:rPr>
              <a:t>잠시</a:t>
            </a:r>
            <a:r>
              <a:rPr lang="en-US" altLang="ko-KR" dirty="0">
                <a:ea typeface="맑은 고딕"/>
              </a:rPr>
              <a:t> 전 ifcfg-enp0s8에 </a:t>
            </a:r>
            <a:r>
              <a:rPr lang="en-US" altLang="ko-KR" dirty="0" err="1">
                <a:ea typeface="맑은 고딕"/>
              </a:rPr>
              <a:t>할당받은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ip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입력</a:t>
            </a:r>
            <a:r>
              <a:rPr lang="en-US" altLang="ko-KR" dirty="0">
                <a:ea typeface="맑은 고딕"/>
              </a:rPr>
              <a:t>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ea typeface="맑은 고딕"/>
              </a:rPr>
              <a:t>GATEWAY="ifcfg-enp0s8에 </a:t>
            </a:r>
            <a:r>
              <a:rPr lang="en-US" altLang="ko-KR" dirty="0" err="1">
                <a:ea typeface="맑은 고딕"/>
              </a:rPr>
              <a:t>할당받은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ip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자리</a:t>
            </a:r>
            <a:r>
              <a:rPr lang="en-US" altLang="ko-KR" dirty="0">
                <a:ea typeface="맑은 고딕"/>
              </a:rPr>
              <a:t> 중 앞 세 </a:t>
            </a:r>
            <a:r>
              <a:rPr lang="en-US" altLang="ko-KR" dirty="0" err="1">
                <a:ea typeface="맑은 고딕"/>
              </a:rPr>
              <a:t>위치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자리</a:t>
            </a:r>
            <a:r>
              <a:rPr lang="en-US" altLang="ko-KR" dirty="0">
                <a:ea typeface="맑은 고딕"/>
              </a:rPr>
              <a:t> 값 </a:t>
            </a:r>
            <a:r>
              <a:rPr lang="en-US" altLang="ko-KR" dirty="0" err="1">
                <a:ea typeface="맑은 고딕"/>
              </a:rPr>
              <a:t>입력</a:t>
            </a:r>
            <a:r>
              <a:rPr lang="en-US" altLang="ko-KR" dirty="0">
                <a:ea typeface="맑은 고딕"/>
              </a:rPr>
              <a:t>" - ex) 192.168.103.1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ea typeface="맑은 고딕"/>
              </a:rPr>
              <a:t>DNS1="168.126.63.1"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ea typeface="맑은 고딕"/>
              </a:rPr>
              <a:t>DNS2="168.126.63.2"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ea typeface="맑은 고딕"/>
              </a:rPr>
              <a:t>입력</a:t>
            </a:r>
            <a:r>
              <a:rPr lang="en-US" altLang="ko-KR" dirty="0">
                <a:ea typeface="맑은 고딕"/>
              </a:rPr>
              <a:t> 후 </a:t>
            </a:r>
            <a:r>
              <a:rPr lang="en-US" altLang="ko-KR" dirty="0" err="1">
                <a:ea typeface="맑은 고딕"/>
              </a:rPr>
              <a:t>저장</a:t>
            </a:r>
            <a:endParaRPr lang="en-US" altLang="ko-KR" dirty="0">
              <a:ea typeface="맑은 고딕"/>
            </a:endParaRPr>
          </a:p>
        </p:txBody>
      </p:sp>
      <p:pic>
        <p:nvPicPr>
          <p:cNvPr id="11" name="그림 10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09B6590-0981-4517-A756-BDE924D9A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72" y="2186449"/>
            <a:ext cx="4040577" cy="271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23763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04D0E29-AE7A-4DD0-B624-1A20E97D5B01}"/>
              </a:ext>
            </a:extLst>
          </p:cNvPr>
          <p:cNvSpPr txBox="1"/>
          <p:nvPr/>
        </p:nvSpPr>
        <p:spPr>
          <a:xfrm>
            <a:off x="6330042" y="1331109"/>
            <a:ext cx="5796794" cy="147732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ea typeface="맑은 고딕"/>
              </a:rPr>
              <a:t>필요한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프로그램 </a:t>
            </a:r>
            <a:r>
              <a:rPr lang="en-US" altLang="ko-KR" dirty="0" err="1">
                <a:ea typeface="맑은 고딕"/>
              </a:rPr>
              <a:t>설치</a:t>
            </a:r>
            <a:endParaRPr lang="en-US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ea typeface="맑은 고딕"/>
              </a:rPr>
              <a:t>[</a:t>
            </a:r>
            <a:r>
              <a:rPr lang="en-US" altLang="ko-KR" dirty="0" err="1">
                <a:ea typeface="맑은 고딕"/>
              </a:rPr>
              <a:t>root@localhost</a:t>
            </a:r>
            <a:r>
              <a:rPr lang="en-US" altLang="ko-KR" dirty="0">
                <a:ea typeface="맑은 고딕"/>
              </a:rPr>
              <a:t> network-scripts]# yum –y install </a:t>
            </a:r>
            <a:r>
              <a:rPr lang="en-US" altLang="ko-KR" dirty="0" err="1">
                <a:ea typeface="맑은 고딕"/>
              </a:rPr>
              <a:t>wget</a:t>
            </a:r>
            <a:r>
              <a:rPr lang="en-US" altLang="ko-KR" dirty="0">
                <a:ea typeface="맑은 고딕"/>
              </a:rPr>
              <a:t> vim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ea typeface="맑은 고딕"/>
            </a:endParaRPr>
          </a:p>
        </p:txBody>
      </p:sp>
      <p:pic>
        <p:nvPicPr>
          <p:cNvPr id="12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061BDFD-C836-4E28-B113-B0754CC95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71" y="2186448"/>
            <a:ext cx="4040577" cy="271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7585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04D0E29-AE7A-4DD0-B624-1A20E97D5B01}"/>
              </a:ext>
            </a:extLst>
          </p:cNvPr>
          <p:cNvSpPr txBox="1"/>
          <p:nvPr/>
        </p:nvSpPr>
        <p:spPr>
          <a:xfrm>
            <a:off x="6330042" y="1331109"/>
            <a:ext cx="5796794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ea typeface="맑은 고딕"/>
              </a:rPr>
              <a:t>~ </a:t>
            </a:r>
            <a:r>
              <a:rPr lang="en-US" altLang="ko-KR" dirty="0" err="1">
                <a:ea typeface="맑은 고딕"/>
              </a:rPr>
              <a:t>디렉토리로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이동</a:t>
            </a: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ea typeface="맑은 고딕"/>
              </a:rPr>
              <a:t>[</a:t>
            </a:r>
            <a:r>
              <a:rPr lang="en-US" altLang="ko-KR" dirty="0" err="1">
                <a:ea typeface="맑은 고딕"/>
              </a:rPr>
              <a:t>root@localhost</a:t>
            </a:r>
            <a:r>
              <a:rPr lang="en-US" altLang="ko-KR" dirty="0">
                <a:ea typeface="맑은 고딕"/>
              </a:rPr>
              <a:t> network-scripts]# cd ~</a:t>
            </a:r>
          </a:p>
        </p:txBody>
      </p:sp>
      <p:pic>
        <p:nvPicPr>
          <p:cNvPr id="11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F8C741D-CE23-4B29-AAD3-F6DFF9CC7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71" y="2186448"/>
            <a:ext cx="4040577" cy="271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14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2E6AE6-D7E5-4EDA-9A18-8AE3F11E955C}"/>
              </a:ext>
            </a:extLst>
          </p:cNvPr>
          <p:cNvSpPr txBox="1"/>
          <p:nvPr/>
        </p:nvSpPr>
        <p:spPr>
          <a:xfrm>
            <a:off x="6330042" y="1640113"/>
            <a:ext cx="5664199" cy="81560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 err="1">
                <a:ea typeface="맑은 고딕"/>
              </a:rPr>
              <a:t>hadoop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그룹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생성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[</a:t>
            </a:r>
            <a:r>
              <a:rPr lang="en-US" altLang="ko-KR" sz="1100" dirty="0" err="1">
                <a:ea typeface="맑은 고딕"/>
              </a:rPr>
              <a:t>root@localhost</a:t>
            </a:r>
            <a:r>
              <a:rPr lang="en-US" altLang="ko-KR" sz="1100" dirty="0">
                <a:ea typeface="맑은 고딕"/>
              </a:rPr>
              <a:t> ~]# </a:t>
            </a:r>
            <a:r>
              <a:rPr lang="en-US" altLang="ko-KR" sz="1100" dirty="0" err="1">
                <a:ea typeface="맑은 고딕"/>
              </a:rPr>
              <a:t>groupadd</a:t>
            </a:r>
            <a:r>
              <a:rPr lang="en-US" altLang="ko-KR" sz="1100" dirty="0">
                <a:ea typeface="맑은 고딕"/>
              </a:rPr>
              <a:t> </a:t>
            </a:r>
            <a:r>
              <a:rPr lang="en-US" altLang="ko-KR" sz="1100" dirty="0" err="1">
                <a:ea typeface="맑은 고딕"/>
              </a:rPr>
              <a:t>hadoop</a:t>
            </a:r>
          </a:p>
        </p:txBody>
      </p:sp>
      <p:pic>
        <p:nvPicPr>
          <p:cNvPr id="2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6099927-2624-4342-8749-DDBF2F5F8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57" y="1806807"/>
            <a:ext cx="4929414" cy="33078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291C2E-0521-400C-95DD-8406BFC579E0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가상머신 실행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57053B1-7572-4892-82B3-BFBFA7C23267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B6D9CBA-BE78-46E4-B149-FF428E9EBB9B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9283B51-65B0-48EF-B7D4-5F6C258B95DB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B886454B-BB29-4241-802E-D2DC397B292E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019F8788-B3A4-4624-99CD-9F331F63F0A8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FFDAED1F-71A2-44C2-B7F2-6D062C734345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AA399B-2524-42A8-B4A9-BBF86946AB63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5375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836703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chemeClr val="accent4"/>
                  </a:solidFill>
                </a:rPr>
                <a:t>2.2 Requirements in Detail (Ambari)</a:t>
              </a:r>
              <a:endParaRPr lang="ko-KR" altLang="en-US" sz="3000" b="1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13CD06D7-452B-4B30-9E33-E8C8D5D2F7DE}"/>
              </a:ext>
            </a:extLst>
          </p:cNvPr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Data block size </a:t>
            </a:r>
            <a:r>
              <a:rPr lang="ko-KR" altLang="en-US" b="1" dirty="0">
                <a:solidFill>
                  <a:schemeClr val="tx1"/>
                </a:solidFill>
              </a:rPr>
              <a:t>설정 확인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99A83C9-0C62-4173-BA47-A19BCE087C56}"/>
              </a:ext>
            </a:extLst>
          </p:cNvPr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2" name="갈매기형 수장 15">
              <a:extLst>
                <a:ext uri="{FF2B5EF4-FFF2-40B4-BE49-F238E27FC236}">
                  <a16:creationId xmlns:a16="http://schemas.microsoft.com/office/drawing/2014/main" id="{EEE8BA37-2346-4597-B3A0-D045686F365F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갈매기형 수장 16">
              <a:extLst>
                <a:ext uri="{FF2B5EF4-FFF2-40B4-BE49-F238E27FC236}">
                  <a16:creationId xmlns:a16="http://schemas.microsoft.com/office/drawing/2014/main" id="{3507CEBF-322C-4D2B-B4AA-F67E47DA5CB4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오각형 17">
              <a:extLst>
                <a:ext uri="{FF2B5EF4-FFF2-40B4-BE49-F238E27FC236}">
                  <a16:creationId xmlns:a16="http://schemas.microsoft.com/office/drawing/2014/main" id="{6D5D8E78-991B-4BE7-8D5D-6F229ED87A43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1E762138-1180-4FC7-B330-C17905B6A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794" y="1409841"/>
            <a:ext cx="9404412" cy="528998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B9912E5-F802-4E09-B622-8F68F5CDF5F6}"/>
              </a:ext>
            </a:extLst>
          </p:cNvPr>
          <p:cNvSpPr/>
          <p:nvPr/>
        </p:nvSpPr>
        <p:spPr>
          <a:xfrm>
            <a:off x="3200400" y="2026227"/>
            <a:ext cx="467591" cy="1974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94706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2E6AE6-D7E5-4EDA-9A18-8AE3F11E955C}"/>
              </a:ext>
            </a:extLst>
          </p:cNvPr>
          <p:cNvSpPr txBox="1"/>
          <p:nvPr/>
        </p:nvSpPr>
        <p:spPr>
          <a:xfrm>
            <a:off x="6157685" y="1640113"/>
            <a:ext cx="6008913" cy="81560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 err="1">
                <a:ea typeface="맑은 고딕"/>
              </a:rPr>
              <a:t>hadoop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그룹에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속하는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hadoop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이름의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사용자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계정</a:t>
            </a:r>
            <a:r>
              <a:rPr lang="en-US" altLang="ko-KR" dirty="0">
                <a:ea typeface="맑은 고딕"/>
              </a:rPr>
              <a:t> </a:t>
            </a:r>
            <a:r>
              <a:rPr lang="en-US" altLang="ko-KR" dirty="0" err="1">
                <a:ea typeface="맑은 고딕"/>
              </a:rPr>
              <a:t>생성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[</a:t>
            </a:r>
            <a:r>
              <a:rPr lang="en-US" altLang="ko-KR" sz="1100" dirty="0" err="1">
                <a:ea typeface="맑은 고딕"/>
              </a:rPr>
              <a:t>root@localhost</a:t>
            </a:r>
            <a:r>
              <a:rPr lang="en-US" altLang="ko-KR" sz="1100" dirty="0">
                <a:ea typeface="맑은 고딕"/>
              </a:rPr>
              <a:t> ~]# </a:t>
            </a:r>
            <a:r>
              <a:rPr lang="en-US" altLang="ko-KR" sz="1100" dirty="0" err="1">
                <a:ea typeface="맑은 고딕"/>
              </a:rPr>
              <a:t>useradd</a:t>
            </a:r>
            <a:r>
              <a:rPr lang="en-US" altLang="ko-KR" sz="1100" dirty="0">
                <a:ea typeface="맑은 고딕"/>
              </a:rPr>
              <a:t> –g </a:t>
            </a:r>
            <a:r>
              <a:rPr lang="en-US" altLang="ko-KR" sz="1100" dirty="0" err="1">
                <a:ea typeface="맑은 고딕"/>
              </a:rPr>
              <a:t>hadoop</a:t>
            </a:r>
            <a:r>
              <a:rPr lang="en-US" altLang="ko-KR" sz="1100" dirty="0">
                <a:ea typeface="맑은 고딕"/>
              </a:rPr>
              <a:t> –m </a:t>
            </a:r>
            <a:r>
              <a:rPr lang="en-US" altLang="ko-KR" sz="1100" dirty="0" err="1">
                <a:ea typeface="맑은 고딕"/>
              </a:rPr>
              <a:t>hadoop</a:t>
            </a:r>
          </a:p>
        </p:txBody>
      </p:sp>
      <p:pic>
        <p:nvPicPr>
          <p:cNvPr id="3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7EE8727-B3B5-4D1B-8A13-4366FB775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57" y="1806807"/>
            <a:ext cx="4929414" cy="330788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CE0CA6A-BF43-4FD7-B328-E9DA19922DE3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9D29DF6-A64D-4BA8-A750-8934737C1E20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0FCE665-E192-458E-9215-2D0C41CAD6CB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CB788ED6-9E4A-47D2-9ED1-5124989916EC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160FE816-D1CA-400F-9A49-987CCE95C051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CFCA8417-49C6-47A2-A92C-D09AED4B24CB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B5223F0-7958-4C29-B886-6AD3FACE0814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51771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2E6AE6-D7E5-4EDA-9A18-8AE3F11E955C}"/>
              </a:ext>
            </a:extLst>
          </p:cNvPr>
          <p:cNvSpPr txBox="1"/>
          <p:nvPr/>
        </p:nvSpPr>
        <p:spPr>
          <a:xfrm>
            <a:off x="6157685" y="1640113"/>
            <a:ext cx="6008913" cy="115416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 err="1">
                <a:ea typeface="맑은 고딕"/>
              </a:rPr>
              <a:t>hadoop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계정의</a:t>
            </a:r>
            <a:r>
              <a:rPr lang="en-US" altLang="ko-KR" dirty="0">
                <a:ea typeface="맑은 고딕"/>
              </a:rPr>
              <a:t> password </a:t>
            </a:r>
            <a:r>
              <a:rPr lang="en-US" altLang="ko-KR" dirty="0" err="1">
                <a:ea typeface="맑은 고딕"/>
              </a:rPr>
              <a:t>생성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[</a:t>
            </a:r>
            <a:r>
              <a:rPr lang="en-US" altLang="ko-KR" sz="1100" dirty="0" err="1">
                <a:ea typeface="맑은 고딕"/>
              </a:rPr>
              <a:t>root@localhost</a:t>
            </a:r>
            <a:r>
              <a:rPr lang="en-US" altLang="ko-KR" sz="1100" dirty="0">
                <a:ea typeface="맑은 고딕"/>
              </a:rPr>
              <a:t> ~]# passwd </a:t>
            </a:r>
            <a:r>
              <a:rPr lang="en-US" altLang="ko-KR" sz="1100" dirty="0" err="1">
                <a:ea typeface="맑은 고딕"/>
              </a:rPr>
              <a:t>hadoop</a:t>
            </a:r>
          </a:p>
          <a:p>
            <a:endParaRPr lang="en-US" altLang="ko-KR" sz="1100" dirty="0">
              <a:ea typeface="맑은 고딕"/>
            </a:endParaRPr>
          </a:p>
          <a:p>
            <a:r>
              <a:rPr lang="en-US" altLang="ko-KR" sz="1100" dirty="0" err="1">
                <a:ea typeface="맑은 고딕"/>
              </a:rPr>
              <a:t>이후</a:t>
            </a:r>
            <a:r>
              <a:rPr lang="en-US" altLang="ko-KR" sz="1100" dirty="0">
                <a:ea typeface="맑은 고딕"/>
              </a:rPr>
              <a:t> </a:t>
            </a:r>
            <a:r>
              <a:rPr lang="en-US" altLang="ko-KR" sz="1100" dirty="0" err="1">
                <a:ea typeface="맑은 고딕"/>
              </a:rPr>
              <a:t>본인이</a:t>
            </a:r>
            <a:r>
              <a:rPr lang="en-US" altLang="ko-KR" sz="1100" dirty="0">
                <a:ea typeface="맑은 고딕"/>
              </a:rPr>
              <a:t> </a:t>
            </a:r>
            <a:r>
              <a:rPr lang="en-US" altLang="ko-KR" sz="1100" dirty="0" err="1">
                <a:ea typeface="맑은 고딕"/>
              </a:rPr>
              <a:t>hadoop</a:t>
            </a:r>
            <a:r>
              <a:rPr lang="en-US" altLang="ko-KR" sz="1100" dirty="0">
                <a:ea typeface="맑은 고딕"/>
              </a:rPr>
              <a:t> </a:t>
            </a:r>
            <a:r>
              <a:rPr lang="en-US" altLang="ko-KR" sz="1100" dirty="0" err="1">
                <a:ea typeface="맑은 고딕"/>
              </a:rPr>
              <a:t>계정에</a:t>
            </a:r>
            <a:r>
              <a:rPr lang="en-US" altLang="ko-KR" sz="1100" dirty="0">
                <a:ea typeface="맑은 고딕"/>
              </a:rPr>
              <a:t> </a:t>
            </a:r>
            <a:r>
              <a:rPr lang="en-US" altLang="ko-KR" sz="1100" dirty="0" err="1">
                <a:ea typeface="맑은 고딕"/>
              </a:rPr>
              <a:t>생성할</a:t>
            </a:r>
            <a:r>
              <a:rPr lang="en-US" altLang="ko-KR" sz="1100" dirty="0">
                <a:ea typeface="맑은 고딕"/>
              </a:rPr>
              <a:t> password </a:t>
            </a:r>
            <a:r>
              <a:rPr lang="en-US" altLang="ko-KR" sz="1100" dirty="0" err="1">
                <a:ea typeface="맑은 고딕"/>
              </a:rPr>
              <a:t>입력</a:t>
            </a:r>
            <a:r>
              <a:rPr lang="en-US" altLang="ko-KR" sz="1100" dirty="0">
                <a:ea typeface="맑은 고딕"/>
              </a:rPr>
              <a:t> (</a:t>
            </a:r>
            <a:r>
              <a:rPr lang="en-US" altLang="ko-KR" sz="1100" dirty="0" err="1">
                <a:ea typeface="맑은 고딕"/>
              </a:rPr>
              <a:t>확인</a:t>
            </a:r>
            <a:r>
              <a:rPr lang="en-US" altLang="ko-KR" sz="1100" dirty="0">
                <a:ea typeface="맑은 고딕"/>
              </a:rPr>
              <a:t> </a:t>
            </a:r>
            <a:r>
              <a:rPr lang="en-US" altLang="ko-KR" sz="1100" dirty="0" err="1">
                <a:ea typeface="맑은 고딕"/>
              </a:rPr>
              <a:t>입력까지</a:t>
            </a:r>
            <a:r>
              <a:rPr lang="en-US" altLang="ko-KR" sz="1100" dirty="0">
                <a:ea typeface="맑은 고딕"/>
              </a:rPr>
              <a:t> 총 2번)</a:t>
            </a:r>
          </a:p>
        </p:txBody>
      </p:sp>
      <p:pic>
        <p:nvPicPr>
          <p:cNvPr id="2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90543BA-F438-435A-8AFE-7EDD6F60E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57" y="1806807"/>
            <a:ext cx="4929414" cy="3307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4AA5EA-010F-4F6B-9AA9-399555DD8467}"/>
              </a:ext>
            </a:extLst>
          </p:cNvPr>
          <p:cNvSpPr txBox="1"/>
          <p:nvPr/>
        </p:nvSpPr>
        <p:spPr>
          <a:xfrm>
            <a:off x="6375399" y="1875970"/>
            <a:ext cx="4811485" cy="193899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000">
                <a:solidFill>
                  <a:srgbClr val="FF0000"/>
                </a:solidFill>
              </a:rPr>
              <a:t>X</a:t>
            </a:r>
            <a:endParaRPr lang="ko-KR" sz="3000">
              <a:solidFill>
                <a:srgbClr val="FF0000"/>
              </a:solidFill>
              <a:ea typeface="맑은 고딕"/>
            </a:endParaRPr>
          </a:p>
          <a:p>
            <a:pPr algn="ctr"/>
            <a:endParaRPr lang="ko-KR" altLang="en-US" sz="3000" dirty="0">
              <a:solidFill>
                <a:srgbClr val="FF0000"/>
              </a:solidFill>
              <a:ea typeface="맑은 고딕"/>
            </a:endParaRPr>
          </a:p>
          <a:p>
            <a:pPr algn="ctr"/>
            <a:r>
              <a:rPr lang="ko-KR" altLang="en-US" sz="3000">
                <a:solidFill>
                  <a:srgbClr val="FF0000"/>
                </a:solidFill>
                <a:ea typeface="맑은 고딕"/>
              </a:rPr>
              <a:t>hadoop 계정의 password 생성 하지 말기</a:t>
            </a:r>
            <a:endParaRPr lang="ko-KR" altLang="en-US" sz="3000" dirty="0">
              <a:solidFill>
                <a:srgbClr val="FF0000"/>
              </a:solidFill>
              <a:ea typeface="맑은 고딕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4CFBCA4-89E7-45DE-A1E9-53EF07C5127B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0752532-6DC8-46CF-9E7C-5BF33A4894CF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E8481AD-5D49-4CD9-B22D-A40B76851690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48419F34-0DD1-4744-B480-D9DB693C400B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203FC28D-F434-4B3D-B150-499B1B2C7173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CB178689-4F96-4676-AB94-C65D4A6ECE8B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9298F3-BF09-43E7-B828-5FAEA2DEFF0E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189689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2E6AE6-D7E5-4EDA-9A18-8AE3F11E955C}"/>
              </a:ext>
            </a:extLst>
          </p:cNvPr>
          <p:cNvSpPr txBox="1"/>
          <p:nvPr/>
        </p:nvSpPr>
        <p:spPr>
          <a:xfrm>
            <a:off x="6157685" y="1640113"/>
            <a:ext cx="6008913" cy="81560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 err="1">
                <a:ea typeface="맑은 고딕"/>
              </a:rPr>
              <a:t>hadoop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디렉토리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이동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[</a:t>
            </a:r>
            <a:r>
              <a:rPr lang="en-US" altLang="ko-KR" sz="1100" dirty="0" err="1">
                <a:ea typeface="맑은 고딕"/>
              </a:rPr>
              <a:t>root@localhost</a:t>
            </a:r>
            <a:r>
              <a:rPr lang="en-US" altLang="ko-KR" sz="1100" dirty="0">
                <a:ea typeface="맑은 고딕"/>
              </a:rPr>
              <a:t> ~]# cd /home/</a:t>
            </a:r>
            <a:r>
              <a:rPr lang="en-US" altLang="ko-KR" sz="1100" dirty="0" err="1">
                <a:ea typeface="맑은 고딕"/>
              </a:rPr>
              <a:t>hadoop</a:t>
            </a:r>
          </a:p>
        </p:txBody>
      </p:sp>
      <p:pic>
        <p:nvPicPr>
          <p:cNvPr id="3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7649A10-4CCE-4262-92F8-E31EF5490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57" y="1806807"/>
            <a:ext cx="4929414" cy="330788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4428D6C-21DA-4DDF-9C5B-E1E3C6ACB800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82D6B8-094D-404F-8FCB-155E8F254200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6A3D266-2381-42C3-AB0F-69225C850122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561786AE-81E5-437C-930B-DF0A237DFD60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098CA772-F367-45E6-85B6-0745AA3E1CED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ADFB80D9-A2BD-4D22-B61E-A85498E8D9CC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BAB1364-76FC-4B81-BF69-E0ACFC445BC2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761122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2E6AE6-D7E5-4EDA-9A18-8AE3F11E955C}"/>
              </a:ext>
            </a:extLst>
          </p:cNvPr>
          <p:cNvSpPr txBox="1"/>
          <p:nvPr/>
        </p:nvSpPr>
        <p:spPr>
          <a:xfrm>
            <a:off x="6157685" y="1640113"/>
            <a:ext cx="6008913" cy="81560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 err="1">
                <a:ea typeface="맑은 고딕"/>
              </a:rPr>
              <a:t>hadoop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디렉토리</a:t>
            </a:r>
            <a:r>
              <a:rPr lang="en-US" altLang="ko-KR" dirty="0">
                <a:ea typeface="맑은 고딕"/>
              </a:rPr>
              <a:t> </a:t>
            </a:r>
            <a:r>
              <a:rPr lang="en-US" altLang="ko-KR" dirty="0" err="1">
                <a:ea typeface="맑은 고딕"/>
              </a:rPr>
              <a:t>하위에</a:t>
            </a:r>
            <a:r>
              <a:rPr lang="en-US" altLang="ko-KR" dirty="0">
                <a:ea typeface="맑은 고딕"/>
              </a:rPr>
              <a:t> downloads </a:t>
            </a:r>
            <a:r>
              <a:rPr lang="en-US" altLang="ko-KR" dirty="0" err="1">
                <a:ea typeface="맑은 고딕"/>
              </a:rPr>
              <a:t>디렉토리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생성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[</a:t>
            </a:r>
            <a:r>
              <a:rPr lang="en-US" altLang="ko-KR" sz="1100" dirty="0" err="1">
                <a:ea typeface="맑은 고딕"/>
              </a:rPr>
              <a:t>root@localhost</a:t>
            </a:r>
            <a:r>
              <a:rPr lang="en-US" altLang="ko-KR" sz="1100" dirty="0">
                <a:ea typeface="맑은 고딕"/>
              </a:rPr>
              <a:t> </a:t>
            </a:r>
            <a:r>
              <a:rPr lang="en-US" altLang="ko-KR" sz="1100" dirty="0" err="1">
                <a:ea typeface="맑은 고딕"/>
              </a:rPr>
              <a:t>hadoop</a:t>
            </a:r>
            <a:r>
              <a:rPr lang="en-US" altLang="ko-KR" sz="1100" dirty="0">
                <a:ea typeface="맑은 고딕"/>
              </a:rPr>
              <a:t>]# </a:t>
            </a:r>
            <a:r>
              <a:rPr lang="en-US" altLang="ko-KR" sz="1100" dirty="0" err="1">
                <a:ea typeface="맑은 고딕"/>
              </a:rPr>
              <a:t>mkdir</a:t>
            </a:r>
            <a:r>
              <a:rPr lang="en-US" altLang="ko-KR" sz="1100" dirty="0">
                <a:ea typeface="맑은 고딕"/>
              </a:rPr>
              <a:t> downloads</a:t>
            </a:r>
          </a:p>
        </p:txBody>
      </p:sp>
      <p:pic>
        <p:nvPicPr>
          <p:cNvPr id="2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513BDDD-9C0D-4828-BC74-9275F91EC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57" y="1806807"/>
            <a:ext cx="4929414" cy="330788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75020E7-1D40-4032-ABF9-5A8388B77FFD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BBC13AE-8087-4F81-AB37-D8E4B4CEEE58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7CC6B1F-04F2-4AFC-9785-D41B55B43D0F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38FF4EE7-CDC9-4F42-9CD2-6C8270EBDCDB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1FE7DF50-0900-4B8A-9F10-D720791A977A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3F306E6F-61CD-420E-9D79-622D7B60D101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72A2AD-1292-46E8-9F4B-79CF682114CE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610133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2E6AE6-D7E5-4EDA-9A18-8AE3F11E955C}"/>
              </a:ext>
            </a:extLst>
          </p:cNvPr>
          <p:cNvSpPr txBox="1"/>
          <p:nvPr/>
        </p:nvSpPr>
        <p:spPr>
          <a:xfrm>
            <a:off x="6157685" y="1640113"/>
            <a:ext cx="6008913" cy="81560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 err="1">
                <a:ea typeface="맑은 고딕"/>
              </a:rPr>
              <a:t>hadoop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디렉토리</a:t>
            </a:r>
            <a:r>
              <a:rPr lang="en-US" altLang="ko-KR" dirty="0">
                <a:ea typeface="맑은 고딕"/>
              </a:rPr>
              <a:t> </a:t>
            </a:r>
            <a:r>
              <a:rPr lang="en-US" altLang="ko-KR" dirty="0" err="1">
                <a:ea typeface="맑은 고딕"/>
              </a:rPr>
              <a:t>하위에</a:t>
            </a:r>
            <a:r>
              <a:rPr lang="en-US" altLang="ko-KR" dirty="0">
                <a:ea typeface="맑은 고딕"/>
              </a:rPr>
              <a:t> downloads </a:t>
            </a:r>
            <a:r>
              <a:rPr lang="en-US" altLang="ko-KR" dirty="0" err="1">
                <a:ea typeface="맑은 고딕"/>
              </a:rPr>
              <a:t>디렉토리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생성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[</a:t>
            </a:r>
            <a:r>
              <a:rPr lang="en-US" altLang="ko-KR" sz="1100" dirty="0" err="1">
                <a:ea typeface="맑은 고딕"/>
              </a:rPr>
              <a:t>root@localhost</a:t>
            </a:r>
            <a:r>
              <a:rPr lang="en-US" altLang="ko-KR" sz="1100" dirty="0">
                <a:ea typeface="맑은 고딕"/>
              </a:rPr>
              <a:t> </a:t>
            </a:r>
            <a:r>
              <a:rPr lang="en-US" altLang="ko-KR" sz="1100" dirty="0" err="1">
                <a:ea typeface="맑은 고딕"/>
              </a:rPr>
              <a:t>hadoop</a:t>
            </a:r>
            <a:r>
              <a:rPr lang="en-US" altLang="ko-KR" sz="1100" dirty="0">
                <a:ea typeface="맑은 고딕"/>
              </a:rPr>
              <a:t>]# </a:t>
            </a:r>
            <a:r>
              <a:rPr lang="en-US" altLang="ko-KR" sz="1100" dirty="0" err="1">
                <a:ea typeface="맑은 고딕"/>
              </a:rPr>
              <a:t>mkdir</a:t>
            </a:r>
            <a:r>
              <a:rPr lang="en-US" altLang="ko-KR" sz="1100" dirty="0">
                <a:ea typeface="맑은 고딕"/>
              </a:rPr>
              <a:t> downloads</a:t>
            </a:r>
          </a:p>
        </p:txBody>
      </p:sp>
      <p:pic>
        <p:nvPicPr>
          <p:cNvPr id="3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0487E0F9-5209-47C0-9E03-50C0EF446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57" y="1806807"/>
            <a:ext cx="4929414" cy="330788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9CB7D34-78AF-4F0F-A7AC-2E2F1A802EFE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75FF0B5-2155-4215-A8DB-FE6F4301A1C1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3A12BB5-3DBA-48DD-83C3-F50D02D7925F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4201F550-BB6A-46B3-91AC-6E9F37E60CA3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D1800B85-45DD-4E66-8F74-FE816B22D49D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779A3907-D669-4226-8211-837E1F29E2DC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F6D25C-0D1B-4394-BE66-E8DC99982892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794549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2E6AE6-D7E5-4EDA-9A18-8AE3F11E955C}"/>
              </a:ext>
            </a:extLst>
          </p:cNvPr>
          <p:cNvSpPr txBox="1"/>
          <p:nvPr/>
        </p:nvSpPr>
        <p:spPr>
          <a:xfrm>
            <a:off x="6847114" y="1821541"/>
            <a:ext cx="493848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맑은 고딕"/>
              </a:rPr>
              <a:t>Mobaxterm</a:t>
            </a:r>
            <a:r>
              <a:rPr lang="ko-KR" altLang="en-US">
                <a:ea typeface="맑은 고딕"/>
              </a:rPr>
              <a:t>으로</a:t>
            </a:r>
            <a:r>
              <a:rPr lang="en-US">
                <a:ea typeface="맑은 고딕"/>
              </a:rPr>
              <a:t> 가상 머신 </a:t>
            </a:r>
            <a:r>
              <a:rPr lang="ko-KR" altLang="en-US">
                <a:ea typeface="맑은 고딕"/>
              </a:rPr>
              <a:t>접속</a:t>
            </a:r>
            <a:endParaRPr lang="en-US" altLang="ko-KR">
              <a:ea typeface="맑은 고딕"/>
            </a:endParaRPr>
          </a:p>
        </p:txBody>
      </p:sp>
      <p:pic>
        <p:nvPicPr>
          <p:cNvPr id="2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A3F82F6B-6969-4818-83F4-EC34A0D17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15" y="1858622"/>
            <a:ext cx="6253843" cy="3503612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1456809-8A96-4FB2-A7F9-F404305027AA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22A3F8F-7B82-452F-B71C-CA40ADFEE91A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75BC356-C674-483B-B33D-1A6797FC2BD2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F24C7122-C272-4282-BBF6-838E658FA3EC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97C8C04B-5A30-478F-8D3C-382773FE10F6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38ABBF69-EF27-4039-A899-338C966C8890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C5F0C1-6D64-4887-BFCD-073B1AC854F1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81479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2E6AE6-D7E5-4EDA-9A18-8AE3F11E955C}"/>
              </a:ext>
            </a:extLst>
          </p:cNvPr>
          <p:cNvSpPr txBox="1"/>
          <p:nvPr/>
        </p:nvSpPr>
        <p:spPr>
          <a:xfrm>
            <a:off x="6157685" y="1640113"/>
            <a:ext cx="6008913" cy="238526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Jdk 1.7 (jdk-7u67-linux-x64.tar.gz)을 받기 </a:t>
            </a:r>
            <a:r>
              <a:rPr lang="en-US" altLang="ko-KR" err="1">
                <a:ea typeface="맑은 고딕"/>
              </a:rPr>
              <a:t>위해</a:t>
            </a:r>
            <a:r>
              <a:rPr lang="en-US" altLang="ko-KR" dirty="0">
                <a:ea typeface="맑은 고딕"/>
              </a:rPr>
              <a:t> </a:t>
            </a:r>
            <a:endParaRPr lang="ko-KR" altLang="en-US" dirty="0">
              <a:ea typeface="맑은 고딕"/>
            </a:endParaRPr>
          </a:p>
          <a:p>
            <a:r>
              <a:rPr lang="en-US" altLang="ko-KR" dirty="0" err="1">
                <a:ea typeface="맑은 고딕"/>
              </a:rPr>
              <a:t>오라클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홈페이지에서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다운로드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받은</a:t>
            </a:r>
            <a:r>
              <a:rPr lang="en-US" altLang="ko-KR" dirty="0">
                <a:ea typeface="맑은 고딕"/>
              </a:rPr>
              <a:t> 후</a:t>
            </a:r>
            <a:endParaRPr lang="ko-KR" altLang="en-US" dirty="0" err="1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"</a:t>
            </a:r>
            <a:r>
              <a:rPr lang="en-US" altLang="ko-KR" dirty="0" err="1">
                <a:ea typeface="맑은 고딕"/>
              </a:rPr>
              <a:t>Filezilla"를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통해</a:t>
            </a:r>
            <a:r>
              <a:rPr lang="en-US" altLang="ko-KR" dirty="0">
                <a:ea typeface="맑은 고딕"/>
              </a:rPr>
              <a:t> /home/</a:t>
            </a:r>
            <a:r>
              <a:rPr lang="en-US" altLang="ko-KR" dirty="0" err="1">
                <a:ea typeface="맑은 고딕"/>
              </a:rPr>
              <a:t>hadoop</a:t>
            </a:r>
            <a:r>
              <a:rPr lang="en-US" altLang="ko-KR" dirty="0">
                <a:ea typeface="맑은 고딕"/>
              </a:rPr>
              <a:t>/</a:t>
            </a:r>
            <a:r>
              <a:rPr lang="en-US" altLang="ko-KR" dirty="0" err="1">
                <a:ea typeface="맑은 고딕"/>
              </a:rPr>
              <a:t>downloads에</a:t>
            </a:r>
            <a:r>
              <a:rPr lang="en-US" altLang="ko-KR" dirty="0">
                <a:ea typeface="맑은 고딕"/>
              </a:rPr>
              <a:t> </a:t>
            </a:r>
            <a:r>
              <a:rPr lang="en-US" altLang="ko-KR" dirty="0" err="1">
                <a:ea typeface="맑은 고딕"/>
              </a:rPr>
              <a:t>업로드</a:t>
            </a:r>
            <a:endParaRPr lang="ko-KR" altLang="en-US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Url</a:t>
            </a:r>
          </a:p>
          <a:p>
            <a:r>
              <a:rPr lang="en-US" altLang="ko-KR" sz="1100" dirty="0">
                <a:ea typeface="맑은 고딕"/>
              </a:rPr>
              <a:t>https://www.oracle.com/technetwork/java/javase/downloads/java-archive-downloads-javase7-521261.html</a:t>
            </a:r>
            <a:endParaRPr lang="en-US" dirty="0"/>
          </a:p>
          <a:p>
            <a:endParaRPr lang="en-US" altLang="ko-KR" sz="1100" dirty="0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File</a:t>
            </a:r>
          </a:p>
          <a:p>
            <a:r>
              <a:rPr lang="en-US" altLang="ko-KR" sz="1100" dirty="0">
                <a:ea typeface="맑은 고딕"/>
              </a:rPr>
              <a:t>Java SE Development Kit 7u67</a:t>
            </a:r>
          </a:p>
          <a:p>
            <a:r>
              <a:rPr lang="en-US" altLang="ko-KR" sz="1100" dirty="0">
                <a:ea typeface="맑은 고딕"/>
              </a:rPr>
              <a:t>Linux x64 (</a:t>
            </a:r>
            <a:r>
              <a:rPr lang="en-US" sz="1100" dirty="0">
                <a:ea typeface="맑은 고딕"/>
              </a:rPr>
              <a:t>jdk-7u67-linux-x64.tar.gz, 135.78MB)</a:t>
            </a:r>
            <a:endParaRPr lang="en-US" altLang="ko-KR" sz="1100" dirty="0">
              <a:ea typeface="맑은 고딕"/>
            </a:endParaRPr>
          </a:p>
        </p:txBody>
      </p:sp>
      <p:pic>
        <p:nvPicPr>
          <p:cNvPr id="3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0C7C9C2-6DC7-4C17-9C9D-497ABF2D2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43" y="1061579"/>
            <a:ext cx="5255985" cy="2956842"/>
          </a:xfrm>
          <a:prstGeom prst="rect">
            <a:avLst/>
          </a:prstGeom>
        </p:spPr>
      </p:pic>
      <p:pic>
        <p:nvPicPr>
          <p:cNvPr id="5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B057A07-813A-426D-BA03-50665AE10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43" y="4338568"/>
            <a:ext cx="5228771" cy="202715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6001BA0-9FBD-4068-B230-56EF7853790C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E48D9F6-75B0-4A9D-9530-30F4312374C6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4A1C0DE-9967-44D1-A73F-4FD4497D96C8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7D64E0B9-6068-4F74-9F8D-A55FD6DE606D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DA6B1048-191D-4E7E-AB1E-818CE6AC64A6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369BAA08-2422-4F69-AE12-AD5C10F86655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7D25A2-D526-4908-89D4-BDE2184CB8FB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357786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2E6AE6-D7E5-4EDA-9A18-8AE3F11E955C}"/>
              </a:ext>
            </a:extLst>
          </p:cNvPr>
          <p:cNvSpPr txBox="1"/>
          <p:nvPr/>
        </p:nvSpPr>
        <p:spPr>
          <a:xfrm>
            <a:off x="6157685" y="1640113"/>
            <a:ext cx="6008913" cy="132343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 err="1">
                <a:ea typeface="맑은 고딕"/>
              </a:rPr>
              <a:t>Filezilla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실행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sz="1100" dirty="0" err="1">
                <a:ea typeface="맑은 고딕"/>
              </a:rPr>
              <a:t>호스트</a:t>
            </a:r>
            <a:r>
              <a:rPr lang="en-US" altLang="ko-KR" sz="1100" dirty="0">
                <a:ea typeface="맑은 고딕"/>
              </a:rPr>
              <a:t>: </a:t>
            </a:r>
            <a:r>
              <a:rPr lang="en-US" altLang="ko-KR" sz="1100" dirty="0" err="1">
                <a:ea typeface="맑은 고딕"/>
              </a:rPr>
              <a:t>고정</a:t>
            </a:r>
            <a:r>
              <a:rPr lang="en-US" altLang="ko-KR" sz="1100" dirty="0">
                <a:ea typeface="맑은 고딕"/>
              </a:rPr>
              <a:t> </a:t>
            </a:r>
            <a:r>
              <a:rPr lang="en-US" altLang="ko-KR" sz="1100" dirty="0" err="1">
                <a:ea typeface="맑은 고딕"/>
              </a:rPr>
              <a:t>ip</a:t>
            </a:r>
            <a:r>
              <a:rPr lang="en-US" altLang="ko-KR" sz="1100" dirty="0">
                <a:ea typeface="맑은 고딕"/>
              </a:rPr>
              <a:t> (ifcfg-enp0s8의 </a:t>
            </a:r>
            <a:r>
              <a:rPr lang="en-US" altLang="ko-KR" sz="1100" dirty="0" err="1">
                <a:ea typeface="맑은 고딕"/>
              </a:rPr>
              <a:t>고정</a:t>
            </a:r>
            <a:r>
              <a:rPr lang="en-US" altLang="ko-KR" sz="1100" dirty="0">
                <a:ea typeface="맑은 고딕"/>
              </a:rPr>
              <a:t> </a:t>
            </a:r>
            <a:r>
              <a:rPr lang="en-US" altLang="ko-KR" sz="1100" dirty="0" err="1">
                <a:ea typeface="맑은 고딕"/>
              </a:rPr>
              <a:t>ip</a:t>
            </a:r>
            <a:r>
              <a:rPr lang="en-US" altLang="ko-KR" sz="1100" dirty="0">
                <a:ea typeface="맑은 고딕"/>
              </a:rPr>
              <a:t>)</a:t>
            </a:r>
          </a:p>
          <a:p>
            <a:r>
              <a:rPr lang="en-US" altLang="ko-KR" sz="1100" dirty="0" err="1">
                <a:ea typeface="맑은 고딕"/>
              </a:rPr>
              <a:t>사용자명</a:t>
            </a:r>
            <a:r>
              <a:rPr lang="en-US" altLang="ko-KR" sz="1100" dirty="0">
                <a:ea typeface="맑은 고딕"/>
              </a:rPr>
              <a:t> : root</a:t>
            </a:r>
          </a:p>
          <a:p>
            <a:r>
              <a:rPr lang="en-US" altLang="ko-KR" sz="1100" dirty="0" err="1">
                <a:ea typeface="맑은 고딕"/>
              </a:rPr>
              <a:t>비밀번호</a:t>
            </a:r>
            <a:r>
              <a:rPr lang="en-US" altLang="ko-KR" sz="1100" dirty="0">
                <a:ea typeface="맑은 고딕"/>
              </a:rPr>
              <a:t> : </a:t>
            </a:r>
            <a:r>
              <a:rPr lang="en-US" altLang="ko-KR" sz="1100" dirty="0" err="1">
                <a:ea typeface="맑은 고딕"/>
              </a:rPr>
              <a:t>사용자명의</a:t>
            </a:r>
            <a:r>
              <a:rPr lang="en-US" altLang="ko-KR" sz="1100" dirty="0">
                <a:ea typeface="맑은 고딕"/>
              </a:rPr>
              <a:t> </a:t>
            </a:r>
            <a:r>
              <a:rPr lang="en-US" altLang="ko-KR" sz="1100" dirty="0" err="1">
                <a:ea typeface="맑은 고딕"/>
              </a:rPr>
              <a:t>비밀번호</a:t>
            </a:r>
          </a:p>
          <a:p>
            <a:r>
              <a:rPr lang="en-US" altLang="ko-KR" sz="1100" dirty="0" err="1">
                <a:ea typeface="맑은 고딕"/>
              </a:rPr>
              <a:t>포트</a:t>
            </a:r>
            <a:r>
              <a:rPr lang="en-US" altLang="ko-KR" sz="1100" dirty="0">
                <a:ea typeface="맑은 고딕"/>
              </a:rPr>
              <a:t> : 22</a:t>
            </a:r>
          </a:p>
        </p:txBody>
      </p:sp>
      <p:pic>
        <p:nvPicPr>
          <p:cNvPr id="2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C9FA76B-7CAD-47F4-B343-8FACCCBFC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849551"/>
            <a:ext cx="5473699" cy="329496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C99CA13-31ED-4E9C-B83A-6148B2851777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E2CB840-6EAE-45C9-80B2-61CF2F0DA046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1662FD5-04F0-44AD-9C8B-30B14DD35A95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3D912C3C-5579-4D91-AF48-E33D34CCE153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DCB7A901-0509-4C9A-AC94-45F50EB59190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8EC04123-2FCA-483C-9EAF-0F575B0E774B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77A1E72-9C27-4EB7-A799-4EA2F6D078E8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744881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2E6AE6-D7E5-4EDA-9A18-8AE3F11E955C}"/>
              </a:ext>
            </a:extLst>
          </p:cNvPr>
          <p:cNvSpPr txBox="1"/>
          <p:nvPr/>
        </p:nvSpPr>
        <p:spPr>
          <a:xfrm>
            <a:off x="6157685" y="1640113"/>
            <a:ext cx="6008913" cy="132343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 err="1">
                <a:ea typeface="맑은 고딕"/>
              </a:rPr>
              <a:t>Filezilla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실행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sz="1100" dirty="0" err="1">
                <a:ea typeface="맑은 고딕"/>
              </a:rPr>
              <a:t>호스트</a:t>
            </a:r>
            <a:r>
              <a:rPr lang="en-US" altLang="ko-KR" sz="1100" dirty="0">
                <a:ea typeface="맑은 고딕"/>
              </a:rPr>
              <a:t>: </a:t>
            </a:r>
            <a:r>
              <a:rPr lang="en-US" altLang="ko-KR" sz="1100" dirty="0" err="1">
                <a:ea typeface="맑은 고딕"/>
              </a:rPr>
              <a:t>고정</a:t>
            </a:r>
            <a:r>
              <a:rPr lang="en-US" altLang="ko-KR" sz="1100" dirty="0">
                <a:ea typeface="맑은 고딕"/>
              </a:rPr>
              <a:t> </a:t>
            </a:r>
            <a:r>
              <a:rPr lang="en-US" altLang="ko-KR" sz="1100" dirty="0" err="1">
                <a:ea typeface="맑은 고딕"/>
              </a:rPr>
              <a:t>ip</a:t>
            </a:r>
            <a:r>
              <a:rPr lang="en-US" altLang="ko-KR" sz="1100" dirty="0">
                <a:ea typeface="맑은 고딕"/>
              </a:rPr>
              <a:t> (ifcfg-enp0s8의 </a:t>
            </a:r>
            <a:r>
              <a:rPr lang="en-US" altLang="ko-KR" sz="1100" dirty="0" err="1">
                <a:ea typeface="맑은 고딕"/>
              </a:rPr>
              <a:t>고정</a:t>
            </a:r>
            <a:r>
              <a:rPr lang="en-US" altLang="ko-KR" sz="1100" dirty="0">
                <a:ea typeface="맑은 고딕"/>
              </a:rPr>
              <a:t> </a:t>
            </a:r>
            <a:r>
              <a:rPr lang="en-US" altLang="ko-KR" sz="1100" dirty="0" err="1">
                <a:ea typeface="맑은 고딕"/>
              </a:rPr>
              <a:t>ip</a:t>
            </a:r>
            <a:r>
              <a:rPr lang="en-US" altLang="ko-KR" sz="1100" dirty="0">
                <a:ea typeface="맑은 고딕"/>
              </a:rPr>
              <a:t>)</a:t>
            </a:r>
          </a:p>
          <a:p>
            <a:r>
              <a:rPr lang="en-US" altLang="ko-KR" sz="1100" dirty="0" err="1">
                <a:ea typeface="맑은 고딕"/>
              </a:rPr>
              <a:t>사용자명</a:t>
            </a:r>
            <a:r>
              <a:rPr lang="en-US" altLang="ko-KR" sz="1100" dirty="0">
                <a:ea typeface="맑은 고딕"/>
              </a:rPr>
              <a:t> : root</a:t>
            </a:r>
          </a:p>
          <a:p>
            <a:r>
              <a:rPr lang="en-US" altLang="ko-KR" sz="1100" dirty="0" err="1">
                <a:ea typeface="맑은 고딕"/>
              </a:rPr>
              <a:t>비밀번호</a:t>
            </a:r>
            <a:r>
              <a:rPr lang="en-US" altLang="ko-KR" sz="1100" dirty="0">
                <a:ea typeface="맑은 고딕"/>
              </a:rPr>
              <a:t> : </a:t>
            </a:r>
            <a:r>
              <a:rPr lang="en-US" altLang="ko-KR" sz="1100" dirty="0" err="1">
                <a:ea typeface="맑은 고딕"/>
              </a:rPr>
              <a:t>사용자명의</a:t>
            </a:r>
            <a:r>
              <a:rPr lang="en-US" altLang="ko-KR" sz="1100" dirty="0">
                <a:ea typeface="맑은 고딕"/>
              </a:rPr>
              <a:t> </a:t>
            </a:r>
            <a:r>
              <a:rPr lang="en-US" altLang="ko-KR" sz="1100" dirty="0" err="1">
                <a:ea typeface="맑은 고딕"/>
              </a:rPr>
              <a:t>비밀번호</a:t>
            </a:r>
          </a:p>
          <a:p>
            <a:r>
              <a:rPr lang="en-US" altLang="ko-KR" sz="1100" dirty="0" err="1">
                <a:ea typeface="맑은 고딕"/>
              </a:rPr>
              <a:t>포트</a:t>
            </a:r>
            <a:r>
              <a:rPr lang="en-US" altLang="ko-KR" sz="1100" dirty="0">
                <a:ea typeface="맑은 고딕"/>
              </a:rPr>
              <a:t> : 22</a:t>
            </a:r>
          </a:p>
        </p:txBody>
      </p:sp>
      <p:pic>
        <p:nvPicPr>
          <p:cNvPr id="2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E9B8196-E64F-4DD0-AF21-8C3F5C21B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43" y="1695337"/>
            <a:ext cx="5564414" cy="3385683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DF36519-52C3-45CB-8F7E-86B7DB6F42F7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C39D197-FCA8-4A23-A52E-DB56059AD74F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67B64BB-231B-48C7-B019-82559C1FDA10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36FCE65F-D4DD-4CB2-943E-99CEE3DD3B9F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4692E190-F7E1-4DB0-9F81-9FAF40D41B91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6156C046-322E-42BA-823F-9B5D2E452F20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7E40A2-8CBB-4740-9ADD-0FF9C0CB5C62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006081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2E6AE6-D7E5-4EDA-9A18-8AE3F11E955C}"/>
              </a:ext>
            </a:extLst>
          </p:cNvPr>
          <p:cNvSpPr txBox="1"/>
          <p:nvPr/>
        </p:nvSpPr>
        <p:spPr>
          <a:xfrm>
            <a:off x="6157685" y="1640113"/>
            <a:ext cx="6008913" cy="98488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err="1">
                <a:ea typeface="맑은 고딕"/>
              </a:rPr>
              <a:t>Filezilla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실행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sz="1100">
                <a:ea typeface="맑은 고딕"/>
              </a:rPr>
              <a:t>오라클 사이트에서 다운로드 받은 jdk-7u67-linux-x64.tar.gz 파일을</a:t>
            </a:r>
            <a:endParaRPr lang="en-US" altLang="ko-KR" sz="1100" dirty="0">
              <a:ea typeface="맑은 고딕"/>
            </a:endParaRPr>
          </a:p>
          <a:p>
            <a:r>
              <a:rPr lang="en-US" altLang="ko-KR" sz="1100">
                <a:ea typeface="맑은 고딕"/>
              </a:rPr>
              <a:t>가상머신의 /home/hadoop/downloads 디렉토리에 복사</a:t>
            </a:r>
            <a:endParaRPr lang="en-US" altLang="ko-KR" sz="1100" dirty="0">
              <a:ea typeface="맑은 고딕"/>
            </a:endParaRPr>
          </a:p>
        </p:txBody>
      </p:sp>
      <p:pic>
        <p:nvPicPr>
          <p:cNvPr id="3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5B08295-EA1D-4B52-9A91-8E450AD5F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43" y="1695337"/>
            <a:ext cx="5564414" cy="338568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ED8BA88-C17F-49B4-ACD0-E9CA78DB9DF9}"/>
              </a:ext>
            </a:extLst>
          </p:cNvPr>
          <p:cNvSpPr/>
          <p:nvPr/>
        </p:nvSpPr>
        <p:spPr>
          <a:xfrm>
            <a:off x="359228" y="3779156"/>
            <a:ext cx="1667328" cy="7075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1484BB42-C22E-4043-BC57-653AEE5FD595}"/>
              </a:ext>
            </a:extLst>
          </p:cNvPr>
          <p:cNvSpPr/>
          <p:nvPr/>
        </p:nvSpPr>
        <p:spPr>
          <a:xfrm>
            <a:off x="2549724" y="3712826"/>
            <a:ext cx="978408" cy="1852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56E7198-7300-4284-BF38-B13EE4A57D31}"/>
              </a:ext>
            </a:extLst>
          </p:cNvPr>
          <p:cNvSpPr/>
          <p:nvPr/>
        </p:nvSpPr>
        <p:spPr>
          <a:xfrm>
            <a:off x="3171370" y="2563584"/>
            <a:ext cx="633186" cy="59690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C9DF87C-4936-4123-BF74-891B36900D06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CAC19CC-0DB5-4860-AC55-39E560BACE58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B508347-7763-40B4-9A43-5A4984F00511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A03A6457-967D-47A6-BA61-134AF42D1CEE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평행 사변형 13">
              <a:extLst>
                <a:ext uri="{FF2B5EF4-FFF2-40B4-BE49-F238E27FC236}">
                  <a16:creationId xmlns:a16="http://schemas.microsoft.com/office/drawing/2014/main" id="{6130FB6B-E638-44F4-8123-701B80A7FBE4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평행 사변형 14">
              <a:extLst>
                <a:ext uri="{FF2B5EF4-FFF2-40B4-BE49-F238E27FC236}">
                  <a16:creationId xmlns:a16="http://schemas.microsoft.com/office/drawing/2014/main" id="{3C55F896-D1F7-4C36-A393-BF6B07F73AEE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EA29121-04BD-40F5-97FC-E5A4272F73A3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0888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B800B5E-5BE0-43C7-BDE3-686804568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793" y="1409839"/>
            <a:ext cx="9404411" cy="538010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C118EF-0C07-4A35-9711-D70280CF32A2}"/>
              </a:ext>
            </a:extLst>
          </p:cNvPr>
          <p:cNvSpPr/>
          <p:nvPr/>
        </p:nvSpPr>
        <p:spPr>
          <a:xfrm>
            <a:off x="5039591" y="2005445"/>
            <a:ext cx="384464" cy="2182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B70369E2-C483-43ED-AFFB-19FCAC5C00A6}"/>
              </a:ext>
            </a:extLst>
          </p:cNvPr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Data block size </a:t>
            </a:r>
            <a:r>
              <a:rPr lang="ko-KR" altLang="en-US" b="1" dirty="0">
                <a:solidFill>
                  <a:schemeClr val="tx1"/>
                </a:solidFill>
              </a:rPr>
              <a:t>설정 확인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214AA73-29B7-4B40-AC13-6390E7B30497}"/>
              </a:ext>
            </a:extLst>
          </p:cNvPr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6" name="갈매기형 수장 15">
              <a:extLst>
                <a:ext uri="{FF2B5EF4-FFF2-40B4-BE49-F238E27FC236}">
                  <a16:creationId xmlns:a16="http://schemas.microsoft.com/office/drawing/2014/main" id="{071FE54A-C255-4BA9-B492-7FA3335E8417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>
              <a:extLst>
                <a:ext uri="{FF2B5EF4-FFF2-40B4-BE49-F238E27FC236}">
                  <a16:creationId xmlns:a16="http://schemas.microsoft.com/office/drawing/2014/main" id="{D15CDEBC-74FA-48B6-B059-A6EDA9F6DC4A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오각형 17">
              <a:extLst>
                <a:ext uri="{FF2B5EF4-FFF2-40B4-BE49-F238E27FC236}">
                  <a16:creationId xmlns:a16="http://schemas.microsoft.com/office/drawing/2014/main" id="{10A4E444-C844-4111-BED7-BD27CF3093DD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4321C31-AF97-4211-8C32-3F2078B481D2}"/>
              </a:ext>
            </a:extLst>
          </p:cNvPr>
          <p:cNvSpPr txBox="1"/>
          <p:nvPr/>
        </p:nvSpPr>
        <p:spPr>
          <a:xfrm>
            <a:off x="163902" y="68055"/>
            <a:ext cx="83670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2.2 Requirements in Detail (Ambari)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78023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2E6AE6-D7E5-4EDA-9A18-8AE3F11E955C}"/>
              </a:ext>
            </a:extLst>
          </p:cNvPr>
          <p:cNvSpPr txBox="1"/>
          <p:nvPr/>
        </p:nvSpPr>
        <p:spPr>
          <a:xfrm>
            <a:off x="6157685" y="1640113"/>
            <a:ext cx="6008913" cy="10926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/home/hadoop/downloads 디렉토리에 다운로드 받은</a:t>
            </a:r>
            <a:endParaRPr lang="ko-KR"/>
          </a:p>
          <a:p>
            <a:r>
              <a:rPr lang="en-US" dirty="0">
                <a:ea typeface="맑은 고딕"/>
              </a:rPr>
              <a:t>jdk-7u76-linux-x64.tar.gz</a:t>
            </a:r>
            <a:r>
              <a:rPr lang="en-US" altLang="ko-KR">
                <a:ea typeface="맑은 고딕"/>
              </a:rPr>
              <a:t> 파일 확인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sz="1100">
                <a:ea typeface="맑은 고딕"/>
              </a:rPr>
              <a:t>[root@localhost downloads]# ls</a:t>
            </a:r>
            <a:endParaRPr lang="en-US"/>
          </a:p>
        </p:txBody>
      </p:sp>
      <p:pic>
        <p:nvPicPr>
          <p:cNvPr id="2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91E24D2-AC22-4CBF-AC7A-C803EF33C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713479"/>
            <a:ext cx="5845628" cy="3322182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C269501-5589-406E-B6ED-EF21207BF13A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0B3DA2A-57C1-48AB-8D43-E579A0783873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E22947A-06C3-46FF-902A-CEC6957AE19B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924ACAFB-618B-4F80-B49B-EAE2D9FBB63D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165D65CC-6FA9-42AD-A845-4496FAF6C270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9A9A5E1B-B63B-4631-88D8-90A1B53A47DB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6DE90F-376A-4AC4-97F4-3963FAFB3C7E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87347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2E6AE6-D7E5-4EDA-9A18-8AE3F11E955C}"/>
              </a:ext>
            </a:extLst>
          </p:cNvPr>
          <p:cNvSpPr txBox="1"/>
          <p:nvPr/>
        </p:nvSpPr>
        <p:spPr>
          <a:xfrm>
            <a:off x="6157685" y="1640113"/>
            <a:ext cx="6008913" cy="143116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/home/hadoop/downloads 디렉토리에 다운로드 받은</a:t>
            </a:r>
            <a:endParaRPr lang="ko-KR"/>
          </a:p>
          <a:p>
            <a:r>
              <a:rPr lang="en-US" altLang="ko-KR">
                <a:ea typeface="맑은 고딕"/>
              </a:rPr>
              <a:t>jdk-7u76-linux-x64.tar.gz 파일 압축 해제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sz="1100">
                <a:ea typeface="맑은 고딕"/>
              </a:rPr>
              <a:t>[root@localhost downloads]# chmod +x jdk-7u67-linux-x64.tar.gz</a:t>
            </a:r>
          </a:p>
          <a:p>
            <a:r>
              <a:rPr lang="en-US" sz="1100">
                <a:ea typeface="맑은 고딕"/>
              </a:rPr>
              <a:t>[root@localhost downloads]# tar xvfz jdk-7u67-linux-x64.tar.gz</a:t>
            </a:r>
          </a:p>
          <a:p>
            <a:endParaRPr lang="en-US" altLang="ko-KR" sz="1100" dirty="0">
              <a:ea typeface="맑은 고딕"/>
            </a:endParaRPr>
          </a:p>
        </p:txBody>
      </p:sp>
      <p:pic>
        <p:nvPicPr>
          <p:cNvPr id="3" name="그림 1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27A0152-E3FD-4683-8CFB-65A6670A6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713479"/>
            <a:ext cx="5845628" cy="3322183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D1EA9540-CD18-4952-B2D4-476D1DB17BA5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1E5E6B4-DD14-4D91-B6B9-97E0CE62B639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2C4522E-5C17-40F4-8EC8-4F312F278FD0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38A23209-7D3C-4BA3-B6D7-AD79A72B9EF3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449554BB-15DB-4B89-8F91-AACE2BA47457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E7964BD6-6AB5-41E0-9DFF-A2CAB91CE6E6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C1A53E-CEBE-4FDF-AB2F-F0DFE5D57798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123407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2E6AE6-D7E5-4EDA-9A18-8AE3F11E955C}"/>
              </a:ext>
            </a:extLst>
          </p:cNvPr>
          <p:cNvSpPr txBox="1"/>
          <p:nvPr/>
        </p:nvSpPr>
        <p:spPr>
          <a:xfrm>
            <a:off x="6157685" y="1640113"/>
            <a:ext cx="6008913" cy="81560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/usr 하위에 java 디렉토리 생성</a:t>
            </a:r>
            <a:endParaRPr lang="ko-KR" altLang="en-US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sz="1100">
                <a:ea typeface="맑은 고딕"/>
              </a:rPr>
              <a:t>[root@localhost downloads]# mkdir</a:t>
            </a:r>
            <a:r>
              <a:rPr lang="en-US" altLang="ko-KR" sz="1100">
                <a:ea typeface="맑은 고딕"/>
              </a:rPr>
              <a:t> -p /usr/java</a:t>
            </a:r>
            <a:endParaRPr lang="ko-KR" altLang="en-US" sz="1100">
              <a:ea typeface="맑은 고딕"/>
            </a:endParaRPr>
          </a:p>
        </p:txBody>
      </p:sp>
      <p:pic>
        <p:nvPicPr>
          <p:cNvPr id="5" name="그림 9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0B9FC7A1-E89B-414C-8116-58832E513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713479"/>
            <a:ext cx="5845628" cy="3322183"/>
          </a:xfrm>
          <a:prstGeom prst="rect">
            <a:avLst/>
          </a:prstGeom>
        </p:spPr>
      </p:pic>
      <p:pic>
        <p:nvPicPr>
          <p:cNvPr id="8" name="그림 9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57B00D56-2678-4BCC-8031-F8EDFB7C7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49176FCF-3876-4A8D-9EAC-09A7EA7DC748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5EBFB1-6ECF-4E65-A9E0-5AFAD950C966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7DAACE7-C70A-482B-947D-F08F3A31CAA1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A154C53B-A001-4C38-AE59-2B451452A631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65594414-4D10-4015-B4CA-891D794C0421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평행 사변형 13">
              <a:extLst>
                <a:ext uri="{FF2B5EF4-FFF2-40B4-BE49-F238E27FC236}">
                  <a16:creationId xmlns:a16="http://schemas.microsoft.com/office/drawing/2014/main" id="{26BA4BD7-3C0E-4B96-9B06-4D73B65D62F1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D166309-8F70-45B7-B457-21C860D28792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036945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2E6AE6-D7E5-4EDA-9A18-8AE3F11E955C}"/>
              </a:ext>
            </a:extLst>
          </p:cNvPr>
          <p:cNvSpPr txBox="1"/>
          <p:nvPr/>
        </p:nvSpPr>
        <p:spPr>
          <a:xfrm>
            <a:off x="6157685" y="1640113"/>
            <a:ext cx="6008913" cy="81560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압축 해제한 jdk 파일을 /usr/java 디렉토리로 이동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sz="1100">
                <a:ea typeface="맑은 고딕"/>
              </a:rPr>
              <a:t>[root@localhost downloads]# mv ./jdk1.7.0_67/ /usr/java</a:t>
            </a:r>
            <a:endParaRPr lang="en-US" altLang="ko-KR" sz="1100">
              <a:ea typeface="맑은 고딕"/>
            </a:endParaRPr>
          </a:p>
        </p:txBody>
      </p:sp>
      <p:pic>
        <p:nvPicPr>
          <p:cNvPr id="2" name="그림 9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7DAD967-D311-46DC-81AA-E5B20DA8C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B21C8025-4392-4EBE-B77D-05667B7169AA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0D855F0-6FB8-44F1-B3F8-E31FA5310B21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F77A062-D438-4123-BE9E-80D701D6ED67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6D1C20D0-4AF0-43FC-863E-D988F42F9A6C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01CD25A8-ADD3-4D9A-A79F-98C2B8AA8236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378C5717-A6FF-4732-8104-993D44A7870D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1639EE-7E47-48E3-8278-C80632003BB0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531315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2E6AE6-D7E5-4EDA-9A18-8AE3F11E955C}"/>
              </a:ext>
            </a:extLst>
          </p:cNvPr>
          <p:cNvSpPr txBox="1"/>
          <p:nvPr/>
        </p:nvSpPr>
        <p:spPr>
          <a:xfrm>
            <a:off x="6157685" y="1640113"/>
            <a:ext cx="6008913" cy="81560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/usr/java 디렉토리로 이동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sz="1100">
                <a:ea typeface="맑은 고딕"/>
              </a:rPr>
              <a:t>[root@localhost downloads]# cd /usr/java</a:t>
            </a:r>
          </a:p>
        </p:txBody>
      </p:sp>
      <p:pic>
        <p:nvPicPr>
          <p:cNvPr id="3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76D5154-0C5B-47FF-96CB-B79410DB5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92" y="1638117"/>
            <a:ext cx="5849815" cy="3396151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A2CA23FB-3139-47D0-9F37-ABE770186E32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C333BF-8741-4F07-A6A3-8B5B467D3196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35E2B3A-24BC-4AC9-A14C-227AA47ABC5C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27033C9A-0AF3-42E5-9397-8A7273E46551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F595AFEC-4F86-4EFC-81B4-F0CD36140DDD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D385F045-3A1C-4C87-B170-D60780E33508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523A72-48D3-49D9-A57D-4A281F11A6EE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892226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2E6AE6-D7E5-4EDA-9A18-8AE3F11E955C}"/>
              </a:ext>
            </a:extLst>
          </p:cNvPr>
          <p:cNvSpPr txBox="1"/>
          <p:nvPr/>
        </p:nvSpPr>
        <p:spPr>
          <a:xfrm>
            <a:off x="6157685" y="1640113"/>
            <a:ext cx="6008913" cy="81560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ea typeface="맑은 고딕"/>
              </a:rPr>
              <a:t>jdk1.7.0_67의 </a:t>
            </a:r>
            <a:r>
              <a:rPr lang="en-US" altLang="ko-KR" dirty="0" err="1">
                <a:ea typeface="맑은 고딕"/>
              </a:rPr>
              <a:t>명칭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변경해서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새로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생성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[</a:t>
            </a:r>
            <a:r>
              <a:rPr lang="en-US" sz="1100" dirty="0" err="1">
                <a:ea typeface="맑은 고딕"/>
              </a:rPr>
              <a:t>root@localhost</a:t>
            </a:r>
            <a:r>
              <a:rPr lang="en-US" sz="1100" dirty="0">
                <a:ea typeface="맑은 고딕"/>
              </a:rPr>
              <a:t> java]# ln –s jdk1.7.0_67/ jdk1.7</a:t>
            </a:r>
          </a:p>
        </p:txBody>
      </p:sp>
      <p:pic>
        <p:nvPicPr>
          <p:cNvPr id="2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C78B9A88-A5A0-4CE6-8109-9A808D13A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94D82BB-BD7A-4ACF-A82D-2BBC4D17A79B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935EFA5-E4EE-4AEA-BDCF-E99D644499C9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7774E3E-4BEE-44C9-B78B-3D9AA286CB10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89034967-968F-446F-99D3-7ACA30039C74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4C0CCD01-D825-4D0B-AC89-4A96D3D10ED9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0F41D917-9C40-4556-AD7A-551849E27609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8B1E3E-5DE8-44CB-8DE1-5F6023374B30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851319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2E6AE6-D7E5-4EDA-9A18-8AE3F11E955C}"/>
              </a:ext>
            </a:extLst>
          </p:cNvPr>
          <p:cNvSpPr txBox="1"/>
          <p:nvPr/>
        </p:nvSpPr>
        <p:spPr>
          <a:xfrm>
            <a:off x="6157685" y="1640113"/>
            <a:ext cx="6008913" cy="81560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/home/hadoop/.bashrc를 vim으로 실행해 편집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[root@localhost </a:t>
            </a:r>
            <a:r>
              <a:rPr lang="en-US" altLang="ko-KR" sz="1100" dirty="0">
                <a:ea typeface="맑은 고딕"/>
              </a:rPr>
              <a:t>java</a:t>
            </a:r>
            <a:r>
              <a:rPr lang="en-US" sz="1100">
                <a:ea typeface="맑은 고딕"/>
              </a:rPr>
              <a:t>]# vim /home/hadoop/.bashrc</a:t>
            </a:r>
          </a:p>
        </p:txBody>
      </p:sp>
      <p:pic>
        <p:nvPicPr>
          <p:cNvPr id="3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0608AAB-E7A4-4C53-9313-713D917DF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839DF21-1D0C-4BCF-ACD9-BAF333886C3F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27F88D9-8107-4961-9FAE-0D20F9F5CBB4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BE4E3C-5E6F-422D-8FA2-F88779AD3001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2CF78D85-B216-4FF0-B2C5-A2482E371351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5EDDF555-A01B-448B-B3CE-8B211983D9E3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AC3799C2-8B23-4460-AA45-7C5EEF146684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723D1C-EE9C-4BA3-B46E-B1BB8F696C08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317620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2E6AE6-D7E5-4EDA-9A18-8AE3F11E955C}"/>
              </a:ext>
            </a:extLst>
          </p:cNvPr>
          <p:cNvSpPr txBox="1"/>
          <p:nvPr/>
        </p:nvSpPr>
        <p:spPr>
          <a:xfrm>
            <a:off x="6157685" y="1640113"/>
            <a:ext cx="6008913" cy="98488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/home/hadoop/.bashrc를 vim으로 실행해 편집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sz="1100">
                <a:ea typeface="맑은 고딕"/>
              </a:rPr>
              <a:t>export</a:t>
            </a:r>
            <a:r>
              <a:rPr lang="en-US" sz="1100" dirty="0">
                <a:ea typeface="맑은 고딕"/>
              </a:rPr>
              <a:t> JAVA_HOME=/usr/java/jdk1.7</a:t>
            </a:r>
          </a:p>
          <a:p>
            <a:r>
              <a:rPr lang="en-US" sz="1100">
                <a:ea typeface="맑은 고딕"/>
              </a:rPr>
              <a:t>export</a:t>
            </a:r>
            <a:r>
              <a:rPr lang="en-US" sz="1100" dirty="0">
                <a:ea typeface="맑은 고딕"/>
              </a:rPr>
              <a:t> PATH=$JAVA_HOME/bin:$PATH </a:t>
            </a:r>
          </a:p>
        </p:txBody>
      </p:sp>
      <p:pic>
        <p:nvPicPr>
          <p:cNvPr id="2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91B7EFD-ABCF-4C39-90CC-BB0215E0E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6394E69A-D6C8-41E9-815F-D491203C07FC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857F7FC-D7C1-448D-B80F-FAB037F5755E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35B4679-EC12-40D1-B0E3-B0EEDB226202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3A533A21-F3EB-4846-855D-553E4FEF6C9A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B5E44E31-4E50-4BBB-87CB-6BF88BA0DF44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8F72CC99-76BF-4183-82C4-B7EF53D42206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560D3A-5A42-4A2E-9F91-FF1779F70951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866181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2E6AE6-D7E5-4EDA-9A18-8AE3F11E955C}"/>
              </a:ext>
            </a:extLst>
          </p:cNvPr>
          <p:cNvSpPr txBox="1"/>
          <p:nvPr/>
        </p:nvSpPr>
        <p:spPr>
          <a:xfrm>
            <a:off x="6157685" y="1640113"/>
            <a:ext cx="6008913" cy="98488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/home/hadoop/.bashrc 적용 및  java 버전 확인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sz="1100">
                <a:ea typeface="맑은 고딕"/>
              </a:rPr>
              <a:t>[root@localhost java]# source /home/hadoop/.bashrc</a:t>
            </a:r>
          </a:p>
          <a:p>
            <a:r>
              <a:rPr lang="en-US" sz="1100">
                <a:ea typeface="맑은 고딕"/>
              </a:rPr>
              <a:t>[root@localhost java]# java -version</a:t>
            </a:r>
            <a:endParaRPr lang="en-US" sz="1100" dirty="0">
              <a:ea typeface="맑은 고딕"/>
            </a:endParaRPr>
          </a:p>
        </p:txBody>
      </p:sp>
      <p:pic>
        <p:nvPicPr>
          <p:cNvPr id="3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EF176D7-6A88-443B-BC76-9CECF0BB8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209F26F-7002-4E4E-A669-3E3091D803B2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68B3A31-17C1-4641-9642-63A554ACE998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750CB1D-6D48-4366-A447-36C1CC694F89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AC976E85-6A4B-44A5-B581-8BAABCEBD69B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3C5A8EE6-8065-4013-80B9-D7DFC1B60F86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9DBE20EE-A0A2-4EFE-ABAA-4169C328CD35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A77DEF-C90B-48BE-AEFE-54ACE475AC6C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256651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2E6AE6-D7E5-4EDA-9A18-8AE3F11E955C}"/>
              </a:ext>
            </a:extLst>
          </p:cNvPr>
          <p:cNvSpPr txBox="1"/>
          <p:nvPr/>
        </p:nvSpPr>
        <p:spPr>
          <a:xfrm>
            <a:off x="6157685" y="1640113"/>
            <a:ext cx="6008913" cy="98488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/home/hadoop/.bashrc 적용 및  java 버전 확인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sz="1100">
                <a:ea typeface="맑은 고딕"/>
              </a:rPr>
              <a:t>[root@localhost java]# source /home/hadoop/.bashrc</a:t>
            </a:r>
          </a:p>
          <a:p>
            <a:r>
              <a:rPr lang="en-US" sz="1100">
                <a:ea typeface="맑은 고딕"/>
              </a:rPr>
              <a:t>[root@localhost java]# java -version</a:t>
            </a:r>
            <a:endParaRPr lang="en-US" sz="1100" dirty="0">
              <a:ea typeface="맑은 고딕"/>
            </a:endParaRPr>
          </a:p>
        </p:txBody>
      </p:sp>
      <p:pic>
        <p:nvPicPr>
          <p:cNvPr id="2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C539679E-0754-42EF-BB23-441ABDC4C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654A3D75-1EC8-4D32-87E5-316D84F59038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EE12044-93FD-4707-9A10-5D055A8E2E24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0E2357A-B45D-4916-9EEA-7438DDB819C5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FCF1E1C6-8758-4107-868D-3106E9B919CA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44235EEA-D0A9-42F0-BB6E-AD290D9A65A7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08CC2733-7A39-4B80-A930-F66696D377F7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BB986D7-1C0D-4D25-8915-E3AEA52714D7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8664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5FCAC8FF-637B-404D-972C-CAF4DB9385D5}"/>
              </a:ext>
            </a:extLst>
          </p:cNvPr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Data block size </a:t>
            </a:r>
            <a:r>
              <a:rPr lang="ko-KR" altLang="en-US" b="1" dirty="0">
                <a:solidFill>
                  <a:schemeClr val="tx1"/>
                </a:solidFill>
              </a:rPr>
              <a:t>설정 확인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2FF157-3AEB-43B5-9A84-127818A28617}"/>
              </a:ext>
            </a:extLst>
          </p:cNvPr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2" name="갈매기형 수장 15">
              <a:extLst>
                <a:ext uri="{FF2B5EF4-FFF2-40B4-BE49-F238E27FC236}">
                  <a16:creationId xmlns:a16="http://schemas.microsoft.com/office/drawing/2014/main" id="{59ADD99F-C777-4292-B0A7-77F327966E61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갈매기형 수장 16">
              <a:extLst>
                <a:ext uri="{FF2B5EF4-FFF2-40B4-BE49-F238E27FC236}">
                  <a16:creationId xmlns:a16="http://schemas.microsoft.com/office/drawing/2014/main" id="{38CB9FA3-3089-40BD-96C9-75A5D5891089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오각형 17">
              <a:extLst>
                <a:ext uri="{FF2B5EF4-FFF2-40B4-BE49-F238E27FC236}">
                  <a16:creationId xmlns:a16="http://schemas.microsoft.com/office/drawing/2014/main" id="{8405E6E9-BA60-4399-8243-03399E951643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FE6D081-D69B-4D41-90D5-AF25B95BD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65" y="1663746"/>
            <a:ext cx="10165773" cy="358408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C5CD9F3-AF9A-4527-A458-6A44AFFD2D02}"/>
              </a:ext>
            </a:extLst>
          </p:cNvPr>
          <p:cNvSpPr/>
          <p:nvPr/>
        </p:nvSpPr>
        <p:spPr>
          <a:xfrm>
            <a:off x="8749146" y="3501737"/>
            <a:ext cx="1735282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ECA10B-48E3-4677-83EE-7ED33EDBDC73}"/>
              </a:ext>
            </a:extLst>
          </p:cNvPr>
          <p:cNvSpPr txBox="1"/>
          <p:nvPr/>
        </p:nvSpPr>
        <p:spPr>
          <a:xfrm>
            <a:off x="163902" y="68055"/>
            <a:ext cx="83670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2.2 Requirements in Detail (Ambari)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57160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2E6AE6-D7E5-4EDA-9A18-8AE3F11E955C}"/>
              </a:ext>
            </a:extLst>
          </p:cNvPr>
          <p:cNvSpPr txBox="1"/>
          <p:nvPr/>
        </p:nvSpPr>
        <p:spPr>
          <a:xfrm>
            <a:off x="6157685" y="1640113"/>
            <a:ext cx="6008913" cy="81560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hadoop 계정으로 사용자 변경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sz="1100">
                <a:ea typeface="맑은 고딕"/>
              </a:rPr>
              <a:t>[root@localhost java]# su hadoop</a:t>
            </a:r>
          </a:p>
        </p:txBody>
      </p:sp>
      <p:pic>
        <p:nvPicPr>
          <p:cNvPr id="3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DE674BC-0675-4FF7-A84D-BD97A075E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20FD26C-5F96-46D4-BB4C-6F94CE110681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0D8E4C0-F979-4283-830C-0CD7069F7403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20FC4D3-7721-42C4-ADF6-F0BDECB22496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F2443A98-327E-482D-B429-9B692C679971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618EA101-F8BE-45D9-9F29-279EDFCE879B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02C23C37-C728-4F27-906C-DC9A48BAFCD9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8BA9334-3D2B-4198-B59D-75A599F2C1AE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169948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2E6AE6-D7E5-4EDA-9A18-8AE3F11E955C}"/>
              </a:ext>
            </a:extLst>
          </p:cNvPr>
          <p:cNvSpPr txBox="1"/>
          <p:nvPr/>
        </p:nvSpPr>
        <p:spPr>
          <a:xfrm>
            <a:off x="6157685" y="1640113"/>
            <a:ext cx="6008913" cy="132343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ea typeface="맑은 고딕"/>
              </a:rPr>
              <a:t>/home/</a:t>
            </a:r>
            <a:r>
              <a:rPr lang="en-US" altLang="ko-KR" dirty="0" err="1">
                <a:ea typeface="맑은 고딕"/>
              </a:rPr>
              <a:t>hadoop</a:t>
            </a:r>
            <a:r>
              <a:rPr lang="en-US" altLang="ko-KR" dirty="0">
                <a:ea typeface="맑은 고딕"/>
              </a:rPr>
              <a:t>/.</a:t>
            </a:r>
            <a:r>
              <a:rPr lang="en-US" altLang="ko-KR" dirty="0" err="1">
                <a:ea typeface="맑은 고딕"/>
              </a:rPr>
              <a:t>bashrc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파일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vim으로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편집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[</a:t>
            </a:r>
            <a:r>
              <a:rPr lang="en-US" sz="1100" dirty="0" err="1">
                <a:ea typeface="맑은 고딕"/>
              </a:rPr>
              <a:t>hadoop@localhost</a:t>
            </a:r>
            <a:r>
              <a:rPr lang="en-US" sz="1100" dirty="0">
                <a:ea typeface="맑은 고딕"/>
              </a:rPr>
              <a:t> java]$ vim /home/</a:t>
            </a:r>
            <a:r>
              <a:rPr lang="en-US" sz="1100" dirty="0" err="1">
                <a:ea typeface="맑은 고딕"/>
              </a:rPr>
              <a:t>hadoop</a:t>
            </a:r>
            <a:r>
              <a:rPr lang="en-US" sz="1100" dirty="0">
                <a:ea typeface="맑은 고딕"/>
              </a:rPr>
              <a:t>/.</a:t>
            </a:r>
            <a:r>
              <a:rPr lang="en-US" sz="1100" dirty="0" err="1">
                <a:ea typeface="맑은 고딕"/>
              </a:rPr>
              <a:t>bashrc</a:t>
            </a:r>
          </a:p>
          <a:p>
            <a:endParaRPr lang="en-US" sz="1100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export PATH=$JAVA_HOME/bin:$PATH</a:t>
            </a:r>
            <a:r>
              <a:rPr lang="ko-KR" altLang="en-US" sz="1100" dirty="0" err="1">
                <a:ea typeface="맑은 고딕"/>
              </a:rPr>
              <a:t>를</a:t>
            </a:r>
          </a:p>
          <a:p>
            <a:r>
              <a:rPr lang="en-US" sz="1100" dirty="0">
                <a:ea typeface="맑은 고딕"/>
              </a:rPr>
              <a:t>export PATH=$JAVA_HOME/bin:/home/</a:t>
            </a:r>
            <a:r>
              <a:rPr lang="en-US" sz="1100" dirty="0" err="1">
                <a:ea typeface="맑은 고딕"/>
              </a:rPr>
              <a:t>hadoop</a:t>
            </a:r>
            <a:r>
              <a:rPr lang="en-US" sz="1100" dirty="0">
                <a:ea typeface="맑은 고딕"/>
              </a:rPr>
              <a:t>/</a:t>
            </a:r>
            <a:r>
              <a:rPr lang="en-US" sz="1100" dirty="0" err="1">
                <a:ea typeface="맑은 고딕"/>
              </a:rPr>
              <a:t>hadoop</a:t>
            </a:r>
            <a:r>
              <a:rPr lang="en-US" sz="1100" dirty="0">
                <a:ea typeface="맑은 고딕"/>
              </a:rPr>
              <a:t>/bin:$PATH</a:t>
            </a:r>
            <a:endParaRPr lang="en-US" dirty="0"/>
          </a:p>
        </p:txBody>
      </p:sp>
      <p:pic>
        <p:nvPicPr>
          <p:cNvPr id="2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5662385-6A3F-452F-B159-885984981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91" y="1644064"/>
            <a:ext cx="5846417" cy="3393177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CFD7D0A-699C-4024-A0E8-F16D0797F1AA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0C9D2C5-7152-4E99-B9D8-21A28AB01B03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CF1012B-9A72-41C7-9662-355CE4222C07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0581216A-228E-4746-AF38-A1DE60E01F4F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553F39A4-8C48-4976-84A7-B7CE4C968A0F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5B8FE90C-F9EC-43C2-B531-2B2D6D5EDC7E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8D0970-518C-42EB-AF6D-79A21540AF5F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669205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2E6AE6-D7E5-4EDA-9A18-8AE3F11E955C}"/>
              </a:ext>
            </a:extLst>
          </p:cNvPr>
          <p:cNvSpPr txBox="1"/>
          <p:nvPr/>
        </p:nvSpPr>
        <p:spPr>
          <a:xfrm>
            <a:off x="6157685" y="1640113"/>
            <a:ext cx="6008913" cy="132343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/home/hadoop/.bashrc 파일 vim으로 편집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sz="1100">
                <a:ea typeface="맑은 고딕"/>
              </a:rPr>
              <a:t>[hadoop@localhost java]$ vim /home/hadoop/.bashrc</a:t>
            </a:r>
          </a:p>
          <a:p>
            <a:endParaRPr lang="en-US" sz="1100" dirty="0">
              <a:ea typeface="맑은 고딕"/>
            </a:endParaRPr>
          </a:p>
          <a:p>
            <a:r>
              <a:rPr lang="en-US" sz="1100">
                <a:ea typeface="맑은 고딕"/>
              </a:rPr>
              <a:t>export PATH=$JAVA_HOME/bin:$PATH</a:t>
            </a:r>
            <a:r>
              <a:rPr lang="ko-KR" altLang="en-US" sz="1100">
                <a:ea typeface="맑은 고딕"/>
              </a:rPr>
              <a:t>를</a:t>
            </a:r>
          </a:p>
          <a:p>
            <a:r>
              <a:rPr lang="en-US" sz="1100" dirty="0">
                <a:ea typeface="맑은 고딕"/>
              </a:rPr>
              <a:t>export</a:t>
            </a:r>
            <a:r>
              <a:rPr lang="en-US" sz="1100">
                <a:ea typeface="맑은 고딕"/>
              </a:rPr>
              <a:t> PATH=$JAVA_HOME/bin:/home/hadoop/hadoop/bin:$PATH</a:t>
            </a:r>
            <a:endParaRPr lang="en-US"/>
          </a:p>
        </p:txBody>
      </p:sp>
      <p:pic>
        <p:nvPicPr>
          <p:cNvPr id="2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5A7D3C5C-2DAD-4C2A-A537-2BB44D61A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9DCE6852-E94F-4F56-8F11-3019AC80BBCC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CB9FAE2-FB9D-4984-B3D7-B04113719B15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1398451-493A-4B3D-863E-A13F6EA3F271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38579C7F-6043-42BB-BAB4-BEA6C42BF048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6A7A4E39-54E9-4B84-9B9C-C81954042575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DA7FEF66-4135-4926-8E49-07E5F9AAC7B6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A6C240-FA4D-44E8-981C-D824A6F00C8E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020065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2E6AE6-D7E5-4EDA-9A18-8AE3F11E955C}"/>
              </a:ext>
            </a:extLst>
          </p:cNvPr>
          <p:cNvSpPr txBox="1"/>
          <p:nvPr/>
        </p:nvSpPr>
        <p:spPr>
          <a:xfrm>
            <a:off x="6157685" y="1640113"/>
            <a:ext cx="6008913" cy="193899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ea typeface="맑은 고딕"/>
              </a:rPr>
              <a:t>Protocol Buffer 2.5.0 </a:t>
            </a:r>
            <a:r>
              <a:rPr lang="en-US" altLang="ko-KR" dirty="0" err="1">
                <a:ea typeface="맑은 고딕"/>
              </a:rPr>
              <a:t>버전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다운로드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받은</a:t>
            </a:r>
            <a:r>
              <a:rPr lang="en-US" altLang="ko-KR" dirty="0">
                <a:ea typeface="맑은 고딕"/>
              </a:rPr>
              <a:t> 후</a:t>
            </a:r>
            <a:endParaRPr lang="ko-KR" altLang="en-US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"</a:t>
            </a:r>
            <a:r>
              <a:rPr lang="en-US" altLang="ko-KR" dirty="0" err="1">
                <a:ea typeface="맑은 고딕"/>
              </a:rPr>
              <a:t>Filezilla"를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통해</a:t>
            </a:r>
            <a:r>
              <a:rPr lang="en-US" altLang="ko-KR" dirty="0">
                <a:ea typeface="맑은 고딕"/>
              </a:rPr>
              <a:t> /home/</a:t>
            </a:r>
            <a:r>
              <a:rPr lang="en-US" altLang="ko-KR" dirty="0" err="1">
                <a:ea typeface="맑은 고딕"/>
              </a:rPr>
              <a:t>hadoop</a:t>
            </a:r>
            <a:r>
              <a:rPr lang="en-US" altLang="ko-KR" dirty="0">
                <a:ea typeface="맑은 고딕"/>
              </a:rPr>
              <a:t>/</a:t>
            </a:r>
            <a:r>
              <a:rPr lang="en-US" altLang="ko-KR" dirty="0" err="1">
                <a:ea typeface="맑은 고딕"/>
              </a:rPr>
              <a:t>downloads에</a:t>
            </a:r>
            <a:r>
              <a:rPr lang="en-US" altLang="ko-KR" dirty="0">
                <a:ea typeface="맑은 고딕"/>
              </a:rPr>
              <a:t> </a:t>
            </a:r>
            <a:r>
              <a:rPr lang="en-US" altLang="ko-KR" dirty="0" err="1">
                <a:ea typeface="맑은 고딕"/>
              </a:rPr>
              <a:t>업로드</a:t>
            </a:r>
            <a:endParaRPr lang="ko-KR" altLang="en-US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Url</a:t>
            </a:r>
          </a:p>
          <a:p>
            <a:r>
              <a:rPr lang="en-US" sz="1100" dirty="0">
                <a:ea typeface="맑은 고딕"/>
              </a:rPr>
              <a:t>https://github.com/protocolbuffers/protobuf/releases?after=v3.0.0-alpha-2</a:t>
            </a:r>
            <a:endParaRPr lang="en-US" dirty="0"/>
          </a:p>
          <a:p>
            <a:endParaRPr lang="en-US" altLang="ko-KR" sz="1100" dirty="0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File</a:t>
            </a:r>
          </a:p>
          <a:p>
            <a:r>
              <a:rPr lang="en-US" altLang="ko-KR" sz="1100" dirty="0">
                <a:ea typeface="맑은 고딕"/>
              </a:rPr>
              <a:t>Protocol Buffers v2.5.0</a:t>
            </a:r>
          </a:p>
          <a:p>
            <a:r>
              <a:rPr lang="en-US" sz="1100" dirty="0">
                <a:ea typeface="맑은 고딕"/>
              </a:rPr>
              <a:t>protobuf-2.5.0.tar.gz, 2.29MB</a:t>
            </a:r>
            <a:endParaRPr lang="en-US" altLang="ko-KR" sz="1100" dirty="0">
              <a:ea typeface="맑은 고딕"/>
            </a:endParaRPr>
          </a:p>
        </p:txBody>
      </p:sp>
      <p:pic>
        <p:nvPicPr>
          <p:cNvPr id="2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55AE276-A8C4-4D97-B058-9AFF015EC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43" y="1222662"/>
            <a:ext cx="5228771" cy="2416961"/>
          </a:xfrm>
          <a:prstGeom prst="rect">
            <a:avLst/>
          </a:prstGeom>
        </p:spPr>
      </p:pic>
      <p:pic>
        <p:nvPicPr>
          <p:cNvPr id="7" name="그림 7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FA6A1DB9-9257-4F89-AE8D-0F4B00FCC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43" y="4251522"/>
            <a:ext cx="5292271" cy="1656954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253FF455-C937-4584-9CFC-73C4C0AC5BB2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8781B2F-96D6-4885-8F45-4F67CF927294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F9A9421-CEB7-4A03-A71D-9DFAC3117F67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8157A1D9-00B0-4FE4-B24E-AB01916B1058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6E03A501-4B61-446F-ABFF-144713AB892F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평행 사변형 13">
              <a:extLst>
                <a:ext uri="{FF2B5EF4-FFF2-40B4-BE49-F238E27FC236}">
                  <a16:creationId xmlns:a16="http://schemas.microsoft.com/office/drawing/2014/main" id="{BB276F60-94C6-4765-826E-1E1B045B7E52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82E699-FBB5-4692-8835-811AC0F286F2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417120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0DA557F5-F380-45F4-A3F3-BD801A929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43" y="1695337"/>
            <a:ext cx="5564414" cy="338568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64E96DF-EA81-4266-A42E-9741A9511988}"/>
              </a:ext>
            </a:extLst>
          </p:cNvPr>
          <p:cNvSpPr/>
          <p:nvPr/>
        </p:nvSpPr>
        <p:spPr>
          <a:xfrm>
            <a:off x="3171370" y="2563584"/>
            <a:ext cx="633186" cy="59690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8CAD49-F41D-4CE8-9B34-D9ACD5417890}"/>
              </a:ext>
            </a:extLst>
          </p:cNvPr>
          <p:cNvSpPr/>
          <p:nvPr/>
        </p:nvSpPr>
        <p:spPr>
          <a:xfrm>
            <a:off x="359228" y="4015013"/>
            <a:ext cx="1667328" cy="7075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D1A591F8-33A9-400F-B646-2B76CE0E79CA}"/>
              </a:ext>
            </a:extLst>
          </p:cNvPr>
          <p:cNvSpPr/>
          <p:nvPr/>
        </p:nvSpPr>
        <p:spPr>
          <a:xfrm>
            <a:off x="2404581" y="3703755"/>
            <a:ext cx="588337" cy="1852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98488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err="1">
                <a:ea typeface="맑은 고딕"/>
              </a:rPr>
              <a:t>Filezilla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실행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sz="1100">
                <a:ea typeface="맑은 고딕"/>
              </a:rPr>
              <a:t>Protocol buffers github 사이트에서 다운로드 받은 protobuf-2.5.0.tar.gz 파일을</a:t>
            </a:r>
            <a:endParaRPr lang="en-US" altLang="ko-KR" sz="1100" dirty="0">
              <a:ea typeface="맑은 고딕"/>
            </a:endParaRPr>
          </a:p>
          <a:p>
            <a:r>
              <a:rPr lang="en-US" altLang="ko-KR" sz="1100">
                <a:ea typeface="맑은 고딕"/>
              </a:rPr>
              <a:t>가상머신의 /home/hadoop/downloads 디렉토리에 복사</a:t>
            </a:r>
            <a:endParaRPr lang="en-US" altLang="ko-KR" sz="1100" dirty="0">
              <a:ea typeface="맑은 고딕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4D5897C-5FC1-4807-BEC2-BD12ACDAC83B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36C8D28-68B5-4713-986B-2DCED08B92CD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3CC2C74-ED6F-4AF1-A9D9-6E786FBEDB2B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66A240B4-797E-4173-98D2-09F74F093F14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평행 사변형 13">
              <a:extLst>
                <a:ext uri="{FF2B5EF4-FFF2-40B4-BE49-F238E27FC236}">
                  <a16:creationId xmlns:a16="http://schemas.microsoft.com/office/drawing/2014/main" id="{637200BF-D4E9-4F28-ADF1-A691F6C77BDD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평행 사변형 15">
              <a:extLst>
                <a:ext uri="{FF2B5EF4-FFF2-40B4-BE49-F238E27FC236}">
                  <a16:creationId xmlns:a16="http://schemas.microsoft.com/office/drawing/2014/main" id="{0095B5B8-3EC3-46D2-80B9-494C479014EB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663EAA1-5CC0-4E52-B3AC-9864696DD114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231345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81560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root 계정으로 사용자 변경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sz="1100">
                <a:ea typeface="맑은 고딕"/>
              </a:rPr>
              <a:t>[hadoop@localhost java]$ su -</a:t>
            </a:r>
            <a:endParaRPr lang="en-US"/>
          </a:p>
        </p:txBody>
      </p:sp>
      <p:pic>
        <p:nvPicPr>
          <p:cNvPr id="2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5C5D18F-286D-4F32-8584-D60801C30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9B1461A8-012A-4272-BE58-242225D1289E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3026798-BB1A-40CC-A916-039609F06B2C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A80EB8D-149C-4C6F-A1AD-CE783B2EF568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B6D6F57-3FD6-4724-8BB1-7347DE2CDC3C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6001BF24-7E3A-417E-846D-C51D6CF7692A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ED6D8889-9558-4046-85D2-8F18B6E6F014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4A5A7A-FC3E-4821-85D9-A1D71F5DF936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867359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81560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root 계정으로 사용자 변경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sz="1100">
                <a:ea typeface="맑은 고딕"/>
              </a:rPr>
              <a:t>[hadoop@localhost java]$ su -</a:t>
            </a:r>
            <a:endParaRPr lang="en-US"/>
          </a:p>
        </p:txBody>
      </p:sp>
      <p:pic>
        <p:nvPicPr>
          <p:cNvPr id="3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AE836BC9-097C-4F1D-9F26-DFFC99CB9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0AAA154-8FBA-492A-8C3C-F6586EDD98DF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D96A409-D5DE-4099-BA13-12C5F9A363C5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965EBD0-47D3-473A-A975-F03696D8C0A0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5584280C-202A-4A2E-B696-E8EB784AE2FA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6AC99AAB-2945-42E2-B4CF-F0BEFF3E98D5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12696186-4B27-453B-9176-5E258ECB29AB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0A3942F-A5EC-44D2-91CC-021F46B4218A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496553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81560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/home/hadoop/downloads 디렉토리로 이동</a:t>
            </a:r>
            <a:endParaRPr lang="ko-KR" altLang="en-US"/>
          </a:p>
          <a:p>
            <a:endParaRPr lang="en-US" altLang="ko-KR" dirty="0">
              <a:ea typeface="맑은 고딕"/>
            </a:endParaRPr>
          </a:p>
          <a:p>
            <a:r>
              <a:rPr lang="en-US" altLang="ko-KR" sz="1100">
                <a:ea typeface="맑은 고딕"/>
              </a:rPr>
              <a:t>[root@localhost ~]# cd /home/hadoop/downloads</a:t>
            </a:r>
            <a:endParaRPr lang="en-US"/>
          </a:p>
        </p:txBody>
      </p:sp>
      <p:pic>
        <p:nvPicPr>
          <p:cNvPr id="2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5A649A19-0B9D-4092-9228-96039C097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AC2D1F97-A488-441B-9514-C75A27ADA69A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36B5DB2-FCF6-464F-BC22-E0D9BD61F124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06D5B3F-A801-45FC-AA04-F70C975A7E0E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2B95C34F-0D97-42A7-9150-D3FFA1769172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57E6309A-1041-4898-A88E-06FD8DB80A24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0D0F7CB4-2EE7-40F7-A8FA-AB3071153D3A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AEFACD-451B-45CA-BDA8-BC0F4ECB9C18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599797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10926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ea typeface="맑은 고딕"/>
              </a:rPr>
              <a:t>downloads 디렉토리에 위치한 protobuf-2.5.0.tar.gz 파일</a:t>
            </a:r>
            <a:r>
              <a:rPr lang="en-US" altLang="ko-KR">
                <a:ea typeface="맑은 고딕"/>
              </a:rPr>
              <a:t>을 /usr/local로 이동</a:t>
            </a:r>
            <a:endParaRPr lang="ko-KR" altLang="en-US"/>
          </a:p>
          <a:p>
            <a:endParaRPr lang="en-US" altLang="ko-KR" dirty="0">
              <a:ea typeface="맑은 고딕"/>
            </a:endParaRPr>
          </a:p>
          <a:p>
            <a:r>
              <a:rPr lang="en-US" altLang="ko-KR" sz="1100">
                <a:ea typeface="맑은 고딕"/>
              </a:rPr>
              <a:t>[root@localhost ~]# mv protobuf-2.5.0.tar.gz /usr/local</a:t>
            </a:r>
            <a:endParaRPr lang="en-US"/>
          </a:p>
        </p:txBody>
      </p:sp>
      <p:pic>
        <p:nvPicPr>
          <p:cNvPr id="4" name="그림 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809781F-3A3E-4A6D-8C47-339DC33ED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7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F02A467-AE73-40D3-8F6A-C8130DEBB91E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38E4D42-9D4D-47E4-B8AE-BC8654D37CD2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463900A-6FAB-41A3-B885-A62A7D221334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034FA80D-11E2-44ED-B831-5EA592F966A8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39B8EB01-4D4A-4188-8382-A44A52166795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DF08FDB2-C4A6-41A0-BDB1-7F3223605C1C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78A130-C0D8-46B3-96ED-42D537D439A2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10104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126188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/usr/local 디렉토리에서 protobuf-2.5.0.tar.gz 파일 압축 해제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sz="1100">
                <a:ea typeface="맑은 고딕"/>
              </a:rPr>
              <a:t>[root@localhost ~]# cd /usr/local</a:t>
            </a:r>
            <a:endParaRPr lang="en-US">
              <a:ea typeface="맑은 고딕"/>
            </a:endParaRPr>
          </a:p>
          <a:p>
            <a:r>
              <a:rPr lang="en-US" altLang="ko-KR" sz="1100">
                <a:ea typeface="맑은 고딕"/>
              </a:rPr>
              <a:t>[root@localhost local]# tar xvzf protobuf-2.5.0.tar.gz</a:t>
            </a:r>
            <a:endParaRPr lang="en-US">
              <a:ea typeface="맑은 고딕"/>
            </a:endParaRPr>
          </a:p>
        </p:txBody>
      </p:sp>
      <p:pic>
        <p:nvPicPr>
          <p:cNvPr id="2" name="그림 7" descr="스크린샷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3A555CC0-AC29-44EF-BD79-745515CD3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B2674CB1-CB0E-4588-A565-F27589CFB3A3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F15CEF4-F410-44EF-AEA7-4248E90E9B2D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395E0DB-DD70-4224-A3CC-C3F8C503270D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66B8699A-93C2-46AA-B248-86BB31FB0BB9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813739D4-3CF7-4CE8-9464-1FF968B58536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155E924A-B50A-4E45-8452-AEF861777D2A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5028C38-C9D6-41A7-ABC4-0D78DD63AAD4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2148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5FCAC8FF-637B-404D-972C-CAF4DB9385D5}"/>
              </a:ext>
            </a:extLst>
          </p:cNvPr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Data block size </a:t>
            </a:r>
            <a:r>
              <a:rPr lang="ko-KR" altLang="en-US" b="1" dirty="0">
                <a:solidFill>
                  <a:schemeClr val="tx1"/>
                </a:solidFill>
              </a:rPr>
              <a:t>설정 확인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2FF157-3AEB-43B5-9A84-127818A28617}"/>
              </a:ext>
            </a:extLst>
          </p:cNvPr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2" name="갈매기형 수장 15">
              <a:extLst>
                <a:ext uri="{FF2B5EF4-FFF2-40B4-BE49-F238E27FC236}">
                  <a16:creationId xmlns:a16="http://schemas.microsoft.com/office/drawing/2014/main" id="{59ADD99F-C777-4292-B0A7-77F327966E61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갈매기형 수장 16">
              <a:extLst>
                <a:ext uri="{FF2B5EF4-FFF2-40B4-BE49-F238E27FC236}">
                  <a16:creationId xmlns:a16="http://schemas.microsoft.com/office/drawing/2014/main" id="{38CB9FA3-3089-40BD-96C9-75A5D5891089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오각형 17">
              <a:extLst>
                <a:ext uri="{FF2B5EF4-FFF2-40B4-BE49-F238E27FC236}">
                  <a16:creationId xmlns:a16="http://schemas.microsoft.com/office/drawing/2014/main" id="{8405E6E9-BA60-4399-8243-03399E951643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FE6D081-D69B-4D41-90D5-AF25B95BD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65" y="1663746"/>
            <a:ext cx="10165773" cy="358408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49A2C74-413F-48AD-BC42-B8D51AD95232}"/>
              </a:ext>
            </a:extLst>
          </p:cNvPr>
          <p:cNvSpPr/>
          <p:nvPr/>
        </p:nvSpPr>
        <p:spPr>
          <a:xfrm>
            <a:off x="4166755" y="4852555"/>
            <a:ext cx="644236" cy="2701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8E6F31-45C9-4B60-8CDE-7E05C26C74CB}"/>
              </a:ext>
            </a:extLst>
          </p:cNvPr>
          <p:cNvSpPr txBox="1"/>
          <p:nvPr/>
        </p:nvSpPr>
        <p:spPr>
          <a:xfrm>
            <a:off x="163902" y="68055"/>
            <a:ext cx="83670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2.2 Requirements in Detail (Ambari)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30275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126188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/usr/local 디렉토리에서 protobuf-2.5.0.tar.gz 파일 압축 해제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sz="1100">
                <a:ea typeface="맑은 고딕"/>
              </a:rPr>
              <a:t>[root@localhost ~]# cd /usr/local</a:t>
            </a:r>
            <a:endParaRPr lang="en-US">
              <a:ea typeface="맑은 고딕"/>
            </a:endParaRPr>
          </a:p>
          <a:p>
            <a:r>
              <a:rPr lang="en-US" altLang="ko-KR" sz="1100">
                <a:ea typeface="맑은 고딕"/>
              </a:rPr>
              <a:t>[root@localhost local]# tar xvzf protobuf-2.5.0.tar.gz</a:t>
            </a:r>
            <a:endParaRPr lang="en-US">
              <a:ea typeface="맑은 고딕"/>
            </a:endParaRPr>
          </a:p>
        </p:txBody>
      </p:sp>
      <p:pic>
        <p:nvPicPr>
          <p:cNvPr id="3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E4F5569-76F9-4B7C-95E6-F742B9808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BC170C10-6A67-46EE-B86E-CF0A00D65FFF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E0744A7-9D2C-48BD-988C-3398A99065F5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48B82F1-77BA-4953-806E-FABED8DF6697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C2A61B36-D571-4B48-85BE-A5703B5EDA9E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4613D10B-CD5D-40E7-8CC6-CE61CC3E0103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6D1DA768-C523-4E2B-A0BD-319F0F82A758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9CA52D-B003-43EC-8FEE-D712F435C5DA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272650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98488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Protobuf-2.5.0 디렉토리로 이동 후 configure 파일 실행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sz="1100">
                <a:ea typeface="맑은 고딕"/>
              </a:rPr>
              <a:t>[root@localhost local]# cd protobuf-2.5.0</a:t>
            </a:r>
            <a:endParaRPr lang="en-US">
              <a:ea typeface="맑은 고딕"/>
            </a:endParaRPr>
          </a:p>
          <a:p>
            <a:r>
              <a:rPr lang="en-US" altLang="ko-KR" sz="1100">
                <a:ea typeface="맑은 고딕"/>
              </a:rPr>
              <a:t>[root@localhost protobuf-2.5.0]# ./configure</a:t>
            </a:r>
            <a:endParaRPr lang="en-US">
              <a:ea typeface="맑은 고딕"/>
            </a:endParaRPr>
          </a:p>
        </p:txBody>
      </p:sp>
      <p:pic>
        <p:nvPicPr>
          <p:cNvPr id="2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04C6CCF-3059-49B3-8F2C-4E7D6C73C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61206392-C9A1-4360-A10A-C5E15D2674E5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9C814ED-FC28-4758-871D-95531D760811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875FB32-CDF3-4CF0-A772-B32779A5B5A8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FA21E092-DC3D-4116-9AF3-3E100A445BA2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4B348FB9-E118-4FD0-9E66-6F4A69403BA7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F093DEC3-669D-4FBA-8534-140A2474D036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ACFAFA-068B-409D-B58B-1F28BED4DC6E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49299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10926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Protobuf-2.5.0 디렉토리로 이동 후 configure 파일 실행 </a:t>
            </a:r>
            <a:r>
              <a:rPr lang="en-US" altLang="ko-KR">
                <a:solidFill>
                  <a:srgbClr val="FF0000"/>
                </a:solidFill>
                <a:ea typeface="맑은 고딕"/>
              </a:rPr>
              <a:t>오류 발생!!!!!!</a:t>
            </a:r>
          </a:p>
          <a:p>
            <a:endParaRPr lang="en-US" altLang="ko-KR" dirty="0">
              <a:ea typeface="맑은 고딕"/>
            </a:endParaRPr>
          </a:p>
          <a:p>
            <a:endParaRPr lang="en-US" altLang="ko-KR" sz="1100" dirty="0">
              <a:ea typeface="맑은 고딕"/>
            </a:endParaRPr>
          </a:p>
        </p:txBody>
      </p:sp>
      <p:pic>
        <p:nvPicPr>
          <p:cNvPr id="3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633A6EE-0F9B-4F04-958F-D9C8791BE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6EAAEE0-A16F-4210-86DC-9C1A517A15B8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644639D-747D-491C-9855-2CDAA3495287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E313D33-6A4D-4774-B32E-5C1BC799268D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C687B369-CC68-48CD-8867-3865D129C461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143D1162-D538-48DB-8171-CDCA4180FF7E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C8CFAFE4-DDED-4F84-A1E4-67012816AD10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3D4307-E6B3-4DB1-BE16-F344A18CD18C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84738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126188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Protobuf-2.5.0 디렉토리로 이동 후 configure 파일 실행 </a:t>
            </a:r>
            <a:r>
              <a:rPr lang="en-US" altLang="ko-KR">
                <a:solidFill>
                  <a:srgbClr val="FF0000"/>
                </a:solidFill>
                <a:ea typeface="맑은 고딕"/>
              </a:rPr>
              <a:t>오류 발생!!!!!! </a:t>
            </a:r>
            <a:r>
              <a:rPr lang="en-US" altLang="ko-KR">
                <a:ea typeface="맑은 고딕"/>
              </a:rPr>
              <a:t>해결하기 1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[root@localhost protobuf-2.5.0]#</a:t>
            </a:r>
            <a:r>
              <a:rPr lang="en-US" altLang="ko-KR" sz="1100">
                <a:ea typeface="맑은 고딕"/>
              </a:rPr>
              <a:t> rpm –qa | grep gcc (컴파일러 설치 유무 확인)</a:t>
            </a:r>
          </a:p>
          <a:p>
            <a:r>
              <a:rPr lang="en-US" altLang="ko-KR" sz="1100">
                <a:ea typeface="맑은 고딕"/>
              </a:rPr>
              <a:t>[root@localhost protobuf-2.5.0]# yum –y install gcc (gcc 설치)</a:t>
            </a:r>
            <a:endParaRPr lang="en-US" altLang="ko-KR" sz="1100" dirty="0">
              <a:ea typeface="맑은 고딕"/>
            </a:endParaRPr>
          </a:p>
        </p:txBody>
      </p:sp>
      <p:pic>
        <p:nvPicPr>
          <p:cNvPr id="2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701BD2B-A102-4729-A863-85B1AF661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9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DB846AE4-E695-4ECC-8DA7-BD351906FABD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060190F-21D5-4BE7-9421-C2C2987521C6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AACBD5D-25C8-468B-A524-7E69C6AE353A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22E2ECF7-41FF-47C2-B77B-51CF2A124BA5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2B1B0256-B674-47EC-B1CD-2FBAF922987F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9BD986B5-26DD-4044-A2DA-946770273E88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6936A35-AF99-4F03-80B4-D0B91433B2D7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511286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126188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Protobuf-2.5.0 디렉토리로 이동 후 configure 파일 실행 </a:t>
            </a:r>
            <a:r>
              <a:rPr lang="en-US" altLang="ko-KR">
                <a:solidFill>
                  <a:srgbClr val="FF0000"/>
                </a:solidFill>
                <a:ea typeface="맑은 고딕"/>
              </a:rPr>
              <a:t>오류 발생!!!!!! </a:t>
            </a:r>
            <a:r>
              <a:rPr lang="en-US" altLang="ko-KR">
                <a:ea typeface="맑은 고딕"/>
              </a:rPr>
              <a:t>해결하기 1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[root@localhost protobuf-2.5.0]#</a:t>
            </a:r>
            <a:r>
              <a:rPr lang="en-US" altLang="ko-KR" sz="1100">
                <a:ea typeface="맑은 고딕"/>
              </a:rPr>
              <a:t> rpm –qa|grep gcc (컴파일러 설치 유무 확인)</a:t>
            </a:r>
          </a:p>
          <a:p>
            <a:r>
              <a:rPr lang="en-US" altLang="ko-KR" sz="1100">
                <a:ea typeface="맑은 고딕"/>
              </a:rPr>
              <a:t>[root@localhost protobuf-2.5.0]# yum –y install gcc (gcc 설치)</a:t>
            </a:r>
            <a:endParaRPr lang="en-US" altLang="ko-KR" sz="1100" dirty="0">
              <a:ea typeface="맑은 고딕"/>
            </a:endParaRPr>
          </a:p>
        </p:txBody>
      </p:sp>
      <p:pic>
        <p:nvPicPr>
          <p:cNvPr id="3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BC071E9-B956-40A7-AEF4-E2496F74E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BDD723A7-0CB5-42DA-AC95-828B713B111D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B1FF194-884B-4B84-9828-BF4B8EF04CD7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3472D7B-D46E-4B0F-93D8-945589DC6B34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27C74AEE-DE83-41FD-8DA3-6E43D1242DB6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385B0B29-66FC-4086-863A-5206529BF0FE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E80D70E4-6F58-4FA2-8CDF-83EEAD5F2B69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53E460-032C-45BD-B120-96A1E1748B04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949658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gcc 설치한 후에도 configure 파일 실행 </a:t>
            </a:r>
            <a:r>
              <a:rPr lang="en-US" altLang="ko-KR" dirty="0">
                <a:solidFill>
                  <a:srgbClr val="FF0000"/>
                </a:solidFill>
                <a:ea typeface="맑은 고딕"/>
              </a:rPr>
              <a:t>오류가 발생하면.....</a:t>
            </a:r>
            <a:endParaRPr lang="en-US" altLang="ko-KR" sz="1100" dirty="0">
              <a:ea typeface="맑은 고딕"/>
            </a:endParaRPr>
          </a:p>
        </p:txBody>
      </p:sp>
      <p:pic>
        <p:nvPicPr>
          <p:cNvPr id="2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F7B2648-D98C-4442-B1EB-6A47DDBD7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D9502BF-922F-4C28-A7D0-69908D214482}"/>
              </a:ext>
            </a:extLst>
          </p:cNvPr>
          <p:cNvSpPr/>
          <p:nvPr/>
        </p:nvSpPr>
        <p:spPr>
          <a:xfrm>
            <a:off x="948870" y="4577442"/>
            <a:ext cx="2574471" cy="18868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2C7B726-B621-493D-B55B-32824A9CEDCC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0DDAD6D-1797-46A7-A51D-0E0C1F82F7AA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F9F3667-1A8E-41A5-9EEE-228E44899514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12FB0374-7D82-4779-994A-4E703031898F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8AF38669-1DFE-4541-8450-F3C342E040D2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100DC225-337B-4C7F-90C9-ED54B6302858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3CDF08-FCE6-41F6-ACDB-1648B539E947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916070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164660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gcc 설치한 후에도 configure 파일 실행 </a:t>
            </a:r>
            <a:r>
              <a:rPr lang="en-US" altLang="ko-KR">
                <a:solidFill>
                  <a:srgbClr val="FF0000"/>
                </a:solidFill>
                <a:ea typeface="맑은 고딕"/>
              </a:rPr>
              <a:t>오류가 발생하</a:t>
            </a:r>
            <a:r>
              <a:rPr lang="en-US" altLang="ko-KR" dirty="0">
                <a:solidFill>
                  <a:srgbClr val="FF0000"/>
                </a:solidFill>
                <a:ea typeface="맑은 고딕"/>
              </a:rPr>
              <a:t>면.....</a:t>
            </a:r>
            <a:endParaRPr lang="ko-KR" dirty="0">
              <a:solidFill>
                <a:srgbClr val="FF0000"/>
              </a:solidFill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>
                <a:ea typeface="맑은 고딕"/>
              </a:rPr>
              <a:t>해결하기 2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sz="1100">
                <a:ea typeface="맑은 고딕"/>
              </a:rPr>
              <a:t>[root@localhost protobuf-2.5.0]# yum group install "Development Tools"</a:t>
            </a:r>
          </a:p>
        </p:txBody>
      </p:sp>
      <p:pic>
        <p:nvPicPr>
          <p:cNvPr id="3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A7EE8A7-4751-4B40-A24A-C1623AD37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7507821-CB88-4832-9ED8-1FA9634BEEC9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8E2BE47-CD53-43B1-AF55-4EF897B8D4AC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10810A7-26B2-45B0-BD47-205E2842FB78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15E98961-BCEC-4F6F-937D-D13028250A09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6FACE537-88CD-402B-983E-151E8D8AB034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3B6F47A8-355B-4EB1-99CD-618993449231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5AA108-3F39-4D44-8DBD-76451746A95B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529200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164660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gcc 설치한 후에도 configure 파일 실행 </a:t>
            </a:r>
            <a:r>
              <a:rPr lang="en-US" altLang="ko-KR">
                <a:solidFill>
                  <a:srgbClr val="FF0000"/>
                </a:solidFill>
                <a:ea typeface="맑은 고딕"/>
              </a:rPr>
              <a:t>오류가 발생하</a:t>
            </a:r>
            <a:r>
              <a:rPr lang="en-US" altLang="ko-KR" dirty="0">
                <a:solidFill>
                  <a:srgbClr val="FF0000"/>
                </a:solidFill>
                <a:ea typeface="맑은 고딕"/>
              </a:rPr>
              <a:t>면.....</a:t>
            </a:r>
            <a:endParaRPr lang="ko-KR" dirty="0">
              <a:solidFill>
                <a:srgbClr val="FF0000"/>
              </a:solidFill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>
                <a:ea typeface="맑은 고딕"/>
              </a:rPr>
              <a:t>해결하기 2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sz="1100">
                <a:ea typeface="맑은 고딕"/>
              </a:rPr>
              <a:t>[root@localhost protobuf-2.5.0]# yum group install "Development Tools"</a:t>
            </a:r>
          </a:p>
        </p:txBody>
      </p:sp>
      <p:pic>
        <p:nvPicPr>
          <p:cNvPr id="2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96FBAC5-1DA7-401E-B398-9A7E7052B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5CA85C3-0132-4E14-8FED-F4D33F6D0E55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950A85C-A6D7-4D82-904E-7C1E00589A93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671D6A6-2C99-400F-A53E-19A58E2B2754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1F1D92BC-FCCF-4AAF-8C36-DF8587965AB6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2FDCED24-CFC3-4878-8EF7-1A858CBAF8F0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418786B3-176B-4285-9448-852219263D75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4C85946-E2F6-4F53-ABE6-399DAFC0B72A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882665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81560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Development Tools 설치한 후 configure 파일 실행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[root</a:t>
            </a:r>
            <a:r>
              <a:rPr lang="en-US" altLang="ko-KR" sz="1100">
                <a:ea typeface="맑은 고딕"/>
              </a:rPr>
              <a:t>@localhost protobuf-2.5.0]# ./configure</a:t>
            </a:r>
          </a:p>
        </p:txBody>
      </p:sp>
      <p:pic>
        <p:nvPicPr>
          <p:cNvPr id="3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7EB812E-5DA5-4523-9B79-E10CDCAE8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88652FB-5943-4BB9-8209-A05E247D1BC7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F0BD818-DE8E-478A-92A5-DADD31D20BAB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8DE2469-5859-4575-9799-9B6F77E3F1E3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FF5F037-E005-491F-83B9-F82D481C2272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8D4BFA01-91D0-491C-9326-EB96645B452C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F5BE82EC-85ED-4B49-9EC7-FAAB9BC0A704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F991F5-1119-41BC-B506-52A331A66DF5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35258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81560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Development Tools 설치한 후 configure 파일 실행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[root</a:t>
            </a:r>
            <a:r>
              <a:rPr lang="en-US" altLang="ko-KR" sz="1100">
                <a:ea typeface="맑은 고딕"/>
              </a:rPr>
              <a:t>@localhost protobuf-2.5.0]# ./configure</a:t>
            </a:r>
          </a:p>
        </p:txBody>
      </p:sp>
      <p:pic>
        <p:nvPicPr>
          <p:cNvPr id="2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42EB72F-0DE0-4761-8E23-5951A8CA1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8F00B76-5870-42A9-9871-E1C71BAF276D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E71B9B-02C6-49D9-9B79-1B065F4C2C6E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2C73C51-F754-41F5-9EB9-425304C30A56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82FF9CF5-A321-4228-894E-84B4802F6B15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99919430-9DF3-4856-8475-0403C7E2FB5D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304CB644-53CE-4B81-B4CE-FEB2EE06958B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E10BE5-FA13-4B49-99C7-F5D1FD4CA6A1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8431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4919EC50-BF72-4899-B3B0-C6B6B405B175}"/>
              </a:ext>
            </a:extLst>
          </p:cNvPr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Data block size </a:t>
            </a:r>
            <a:r>
              <a:rPr lang="ko-KR" altLang="en-US" b="1" dirty="0">
                <a:solidFill>
                  <a:schemeClr val="tx1"/>
                </a:solidFill>
              </a:rPr>
              <a:t>설정 확인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962A889-2FE3-4655-84F7-7F7538D699F6}"/>
              </a:ext>
            </a:extLst>
          </p:cNvPr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2" name="갈매기형 수장 15">
              <a:extLst>
                <a:ext uri="{FF2B5EF4-FFF2-40B4-BE49-F238E27FC236}">
                  <a16:creationId xmlns:a16="http://schemas.microsoft.com/office/drawing/2014/main" id="{A805285C-B47F-4771-B7AC-60F3984D5860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갈매기형 수장 16">
              <a:extLst>
                <a:ext uri="{FF2B5EF4-FFF2-40B4-BE49-F238E27FC236}">
                  <a16:creationId xmlns:a16="http://schemas.microsoft.com/office/drawing/2014/main" id="{DAB79B34-4BC4-4D2C-B293-0FB44F337FB5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오각형 17">
              <a:extLst>
                <a:ext uri="{FF2B5EF4-FFF2-40B4-BE49-F238E27FC236}">
                  <a16:creationId xmlns:a16="http://schemas.microsoft.com/office/drawing/2014/main" id="{0F1A9585-C7A2-41DF-8D86-1BBB1AE4DD89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49430683-FADC-485C-87DF-0642B6192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362" y="2147887"/>
            <a:ext cx="9439275" cy="32480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EE3309A-11A0-4E5C-95B3-FEF80428F98A}"/>
              </a:ext>
            </a:extLst>
          </p:cNvPr>
          <p:cNvSpPr/>
          <p:nvPr/>
        </p:nvSpPr>
        <p:spPr>
          <a:xfrm>
            <a:off x="1562099" y="3844636"/>
            <a:ext cx="7135092" cy="3532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9115C8-6E84-4D54-9F4F-38F66CCFC3BB}"/>
              </a:ext>
            </a:extLst>
          </p:cNvPr>
          <p:cNvSpPr txBox="1"/>
          <p:nvPr/>
        </p:nvSpPr>
        <p:spPr>
          <a:xfrm>
            <a:off x="163902" y="68055"/>
            <a:ext cx="83670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2.2 Requirements in Detail (Ambari)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47296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10926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ea typeface="맑은 고딕"/>
              </a:rPr>
              <a:t>Development Tools 설치한 후 configure 파일 실행이 정</a:t>
            </a:r>
            <a:r>
              <a:rPr lang="en-US" altLang="ko-KR">
                <a:ea typeface="맑은 고딕"/>
              </a:rPr>
              <a:t>상적으로 된다면 make 명령어 실행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[root</a:t>
            </a:r>
            <a:r>
              <a:rPr lang="en-US" altLang="ko-KR" sz="1100">
                <a:ea typeface="맑은 고딕"/>
              </a:rPr>
              <a:t>@localhost protobuf-2.5.0]# make</a:t>
            </a:r>
            <a:endParaRPr lang="en-US" altLang="ko-KR" sz="1100" dirty="0">
              <a:ea typeface="맑은 고딕"/>
            </a:endParaRPr>
          </a:p>
        </p:txBody>
      </p:sp>
      <p:pic>
        <p:nvPicPr>
          <p:cNvPr id="2" name="그림 3">
            <a:extLst>
              <a:ext uri="{FF2B5EF4-FFF2-40B4-BE49-F238E27FC236}">
                <a16:creationId xmlns:a16="http://schemas.microsoft.com/office/drawing/2014/main" id="{5EAE9310-7804-4FFA-98F3-B31F9D1AB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53FC109-E4B8-44ED-8BBB-173E834B1FFC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E354F59-9703-445F-9F5B-D9C1AAE0A9DF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8C828E6-91B9-46BC-958E-1A0770A81763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CC069B27-B5D9-4D49-95FA-1F7F7B9466A6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39893DDD-5719-4E3F-AA68-9D42CC2804A0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31508AB5-50D0-4830-A422-0F66F640669D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05D41C9-D6D4-45A0-88F8-2DC4F3DAA94F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356365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10926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ea typeface="맑은 고딕"/>
              </a:rPr>
              <a:t>Development Tools 설치한 후 configure 파일 실행이 정</a:t>
            </a:r>
            <a:r>
              <a:rPr lang="en-US" altLang="ko-KR">
                <a:ea typeface="맑은 고딕"/>
              </a:rPr>
              <a:t>상적으로 된다면 make install명령어 실행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[root</a:t>
            </a:r>
            <a:r>
              <a:rPr lang="en-US" altLang="ko-KR" sz="1100">
                <a:ea typeface="맑은 고딕"/>
              </a:rPr>
              <a:t>@localhost protobuf-2.5.0]# make install</a:t>
            </a:r>
            <a:endParaRPr lang="en-US" altLang="ko-KR" sz="1100" dirty="0">
              <a:ea typeface="맑은 고딕"/>
            </a:endParaRPr>
          </a:p>
        </p:txBody>
      </p:sp>
      <p:pic>
        <p:nvPicPr>
          <p:cNvPr id="3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B816655-1827-4E9A-A597-071A52080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D7CD2519-CDE9-4338-AFF8-350FF991D0A5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400B6DF-13B2-46D1-A212-53DCA25FA32B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8BBFA97-9A7B-4AB0-A03C-D71AFC15188A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767AFDC2-096A-4B1B-B805-C89A08FE4049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3ED326BD-3C1C-4AE9-AB3A-BBB9DB6415A0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2B02D91F-9A07-4239-B06C-F29286C139CF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772D63-1151-43B9-9B15-12360DDD6D67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056311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81560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Protocol buffer 버전 확인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[root</a:t>
            </a:r>
            <a:r>
              <a:rPr lang="en-US" altLang="ko-KR" sz="1100">
                <a:ea typeface="맑은 고딕"/>
              </a:rPr>
              <a:t>@localhost protobuf-2.5.0]# protoc --version</a:t>
            </a:r>
            <a:endParaRPr lang="en-US" altLang="ko-KR" sz="1100" dirty="0">
              <a:ea typeface="맑은 고딕"/>
            </a:endParaRPr>
          </a:p>
        </p:txBody>
      </p:sp>
      <p:pic>
        <p:nvPicPr>
          <p:cNvPr id="2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F16A121-A42E-49A2-B7F1-6415D884E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6EE6E36A-AFE6-4D75-9B12-E068E8644714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91C4F37-5BBE-49C4-B8BF-A728722017C6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D5C519A-C135-4455-94BC-E8AE4EE90E56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80193EE8-238E-4D56-AE06-3F909A71A610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8FBF2C20-848F-4243-B820-66E876E198F7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3A462307-0F01-416F-8045-D6C2B8B08D0D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76039C-F89F-4D33-9B37-A5786F8C0F22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40491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2E6AE6-D7E5-4EDA-9A18-8AE3F11E955C}"/>
              </a:ext>
            </a:extLst>
          </p:cNvPr>
          <p:cNvSpPr txBox="1"/>
          <p:nvPr/>
        </p:nvSpPr>
        <p:spPr>
          <a:xfrm>
            <a:off x="6157685" y="1640113"/>
            <a:ext cx="6008913" cy="176971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하둡 2.6.0 버전  다운로드 받은 후</a:t>
            </a:r>
            <a:endParaRPr lang="ko-KR" altLang="en-US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"Filezilla"를 </a:t>
            </a:r>
            <a:r>
              <a:rPr lang="en-US" altLang="ko-KR" err="1">
                <a:ea typeface="맑은 고딕"/>
              </a:rPr>
              <a:t>통해</a:t>
            </a:r>
            <a:r>
              <a:rPr lang="en-US" altLang="ko-KR">
                <a:ea typeface="맑은 고딕"/>
              </a:rPr>
              <a:t> /home/hadoop에 업로드</a:t>
            </a:r>
            <a:endParaRPr lang="ko-KR" altLang="en-US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Url</a:t>
            </a:r>
          </a:p>
          <a:p>
            <a:r>
              <a:rPr lang="en-US" sz="1100" dirty="0">
                <a:ea typeface="맑은 고딕"/>
              </a:rPr>
              <a:t>https://archive.apache.org/dist/hadoop/core/hadoop-2.6.0/</a:t>
            </a:r>
            <a:endParaRPr lang="en-US" dirty="0"/>
          </a:p>
          <a:p>
            <a:endParaRPr lang="en-US" altLang="ko-KR" sz="1100" dirty="0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File</a:t>
            </a:r>
          </a:p>
          <a:p>
            <a:r>
              <a:rPr lang="en-US" altLang="ko-KR" sz="1100">
                <a:ea typeface="맑은 고딕"/>
              </a:rPr>
              <a:t>hadoop-2.6.0.tar.gz, 186MB</a:t>
            </a:r>
            <a:endParaRPr lang="en-US" altLang="ko-KR" sz="1100" dirty="0">
              <a:ea typeface="맑은 고딕"/>
            </a:endParaRPr>
          </a:p>
        </p:txBody>
      </p:sp>
      <p:pic>
        <p:nvPicPr>
          <p:cNvPr id="3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AA6EB847-75B2-4FA3-B202-D2F28B7D6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43" y="1391557"/>
            <a:ext cx="5292271" cy="213359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2E7A191-B69E-4783-9CBA-930C24E866C4}"/>
              </a:ext>
            </a:extLst>
          </p:cNvPr>
          <p:cNvSpPr/>
          <p:nvPr/>
        </p:nvSpPr>
        <p:spPr>
          <a:xfrm>
            <a:off x="1094013" y="2872013"/>
            <a:ext cx="2665185" cy="13425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6A77464-4955-4F15-9A44-7AD777D219A5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ED8F41B-102E-467C-9653-A036928164A0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6712F71-5299-4A3F-9B83-88D30E1035B4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F40BAB2F-A715-4EFA-8AF5-9A897D40B836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A9788595-C624-4CDD-AB37-2CB92D3FFBB9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3A737622-D61D-4017-8359-95DA33F57229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2F6524F-CBCB-4DF8-8517-54B66AF024EC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915164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0C4C068-6353-4A79-9B55-EFFE24F74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77194"/>
            <a:ext cx="5283199" cy="336754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64E96DF-EA81-4266-A42E-9741A9511988}"/>
              </a:ext>
            </a:extLst>
          </p:cNvPr>
          <p:cNvSpPr/>
          <p:nvPr/>
        </p:nvSpPr>
        <p:spPr>
          <a:xfrm>
            <a:off x="3243942" y="2563584"/>
            <a:ext cx="633186" cy="48804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8CAD49-F41D-4CE8-9B34-D9ACD5417890}"/>
              </a:ext>
            </a:extLst>
          </p:cNvPr>
          <p:cNvSpPr/>
          <p:nvPr/>
        </p:nvSpPr>
        <p:spPr>
          <a:xfrm>
            <a:off x="586014" y="3978727"/>
            <a:ext cx="1540329" cy="7075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D1A591F8-33A9-400F-B646-2B76CE0E79CA}"/>
              </a:ext>
            </a:extLst>
          </p:cNvPr>
          <p:cNvSpPr/>
          <p:nvPr/>
        </p:nvSpPr>
        <p:spPr>
          <a:xfrm>
            <a:off x="2558795" y="3912398"/>
            <a:ext cx="588337" cy="1852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98488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err="1">
                <a:ea typeface="맑은 고딕"/>
              </a:rPr>
              <a:t>Filezilla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실행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sz="1100">
                <a:ea typeface="맑은 고딕"/>
              </a:rPr>
              <a:t>hadoop 다운로드 사이트에서 다운로드 받은 hadoop-2.6.0.tar.gz 파일을</a:t>
            </a:r>
            <a:endParaRPr lang="en-US" altLang="ko-KR" sz="1100" dirty="0">
              <a:ea typeface="맑은 고딕"/>
            </a:endParaRPr>
          </a:p>
          <a:p>
            <a:r>
              <a:rPr lang="en-US" altLang="ko-KR" sz="1100">
                <a:ea typeface="맑은 고딕"/>
              </a:rPr>
              <a:t>가상머신의 /home/hadoop 디렉토리에 복사</a:t>
            </a:r>
            <a:endParaRPr lang="en-US" altLang="ko-KR" sz="1100" dirty="0">
              <a:ea typeface="맑은 고딕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425CEF4-E21E-4259-97F7-7FC74DAD76D2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5954DF0-8FF6-4E5F-8C48-E556A2422144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4D4470D-7402-41B6-BBB5-3E1E1CC35306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1B7680E9-4128-464F-9C7B-6F39C78613F1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평행 사변형 13">
              <a:extLst>
                <a:ext uri="{FF2B5EF4-FFF2-40B4-BE49-F238E27FC236}">
                  <a16:creationId xmlns:a16="http://schemas.microsoft.com/office/drawing/2014/main" id="{CE57E713-4CD6-411C-8845-1C23AD4754C2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평행 사변형 15">
              <a:extLst>
                <a:ext uri="{FF2B5EF4-FFF2-40B4-BE49-F238E27FC236}">
                  <a16:creationId xmlns:a16="http://schemas.microsoft.com/office/drawing/2014/main" id="{7E5C294E-609F-43BE-B301-5FFE422C422C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259B88-F4D9-49E9-BDA7-170C051796C5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961607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10926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맑은 고딕"/>
              </a:rPr>
              <a:t>/home/hadoop 디렉토리로 이동</a:t>
            </a:r>
            <a:endParaRPr lang="en-US" dirty="0">
              <a:ea typeface="맑은 고딕"/>
            </a:endParaRPr>
          </a:p>
          <a:p>
            <a:endParaRPr lang="en-US" dirty="0">
              <a:ea typeface="맑은 고딕"/>
            </a:endParaRPr>
          </a:p>
          <a:p>
            <a:r>
              <a:rPr lang="en-US" sz="1100">
                <a:ea typeface="맑은 고딕"/>
              </a:rPr>
              <a:t>[root@localhost protobuf-2.5.0]# cd /home/hadoop</a:t>
            </a:r>
          </a:p>
          <a:p>
            <a:endParaRPr lang="en-US" altLang="ko-KR" dirty="0">
              <a:ea typeface="맑은 고딕"/>
            </a:endParaRPr>
          </a:p>
        </p:txBody>
      </p:sp>
      <p:pic>
        <p:nvPicPr>
          <p:cNvPr id="3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4811789-5F38-4E6E-930A-46B162140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012015D-FFDD-4F4E-9C6C-D42012028E29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7862DD1-E7B0-4B42-92D1-FC4E7708A903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23E0EAB-2276-4EAE-88AB-387F57FB69DA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D454DDFD-0150-4DA0-9A44-7E84E2919D91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D637948E-E582-44D5-BF5A-A80B0DF23008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F023DA66-830E-4633-B577-144AFDECF120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B14D95-BD4A-47D2-AB0D-D49E58EB0CAA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302040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104644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맑은 고딕"/>
              </a:rPr>
              <a:t>root </a:t>
            </a:r>
            <a:r>
              <a:rPr lang="ko-KR" altLang="en-US">
                <a:ea typeface="맑은 고딕"/>
              </a:rPr>
              <a:t>계정에서</a:t>
            </a:r>
            <a:r>
              <a:rPr lang="en-US">
                <a:ea typeface="맑은 고딕"/>
              </a:rPr>
              <a:t> hadoop </a:t>
            </a:r>
            <a:r>
              <a:rPr lang="ko-KR" altLang="en-US">
                <a:ea typeface="맑은 고딕"/>
              </a:rPr>
              <a:t>계정으로</a:t>
            </a:r>
            <a:r>
              <a:rPr lang="en-US" dirty="0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계정</a:t>
            </a:r>
            <a:r>
              <a:rPr lang="en-US" dirty="0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사용</a:t>
            </a:r>
            <a:r>
              <a:rPr lang="en-US" dirty="0">
                <a:ea typeface="맑은 고딕"/>
              </a:rPr>
              <a:t> </a:t>
            </a:r>
            <a:r>
              <a:rPr lang="ko-KR" altLang="en-US">
                <a:solidFill>
                  <a:schemeClr val="accent2"/>
                </a:solidFill>
                <a:ea typeface="맑은 고딕"/>
              </a:rPr>
              <a:t>변경</a:t>
            </a:r>
            <a:endParaRPr lang="en-US" dirty="0">
              <a:solidFill>
                <a:schemeClr val="accent2"/>
              </a:solidFill>
              <a:ea typeface="맑은 고딕"/>
            </a:endParaRPr>
          </a:p>
          <a:p>
            <a:endParaRPr lang="en-US" sz="1100" dirty="0">
              <a:ea typeface="맑은 고딕"/>
            </a:endParaRPr>
          </a:p>
          <a:p>
            <a:r>
              <a:rPr lang="en-US" sz="1100">
                <a:ea typeface="맑은 고딕"/>
              </a:rPr>
              <a:t>[root@localhost hadoop]# su hadoop</a:t>
            </a:r>
            <a:endParaRPr lang="en-US" sz="1100" dirty="0">
              <a:ea typeface="맑은 고딕"/>
            </a:endParaRPr>
          </a:p>
          <a:p>
            <a:r>
              <a:rPr lang="en-US" sz="1100">
                <a:ea typeface="맑은 고딕"/>
              </a:rPr>
              <a:t>[hadoop@localhost ~]$ ls</a:t>
            </a:r>
            <a:endParaRPr lang="en-US" sz="1100" dirty="0">
              <a:ea typeface="맑은 고딕"/>
            </a:endParaRPr>
          </a:p>
          <a:p>
            <a:endParaRPr lang="en-US" sz="1100" dirty="0">
              <a:ea typeface="맑은 고딕"/>
            </a:endParaRPr>
          </a:p>
        </p:txBody>
      </p:sp>
      <p:pic>
        <p:nvPicPr>
          <p:cNvPr id="4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2150520-AA16-4434-8715-BA2F59578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EE17651-377D-434B-9E54-B511C56531CE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0E5B9FA-D275-4528-8912-61E2D01F5288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B558899-1E9D-4705-AB9F-BBF89BB33827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9FE81AA0-16A0-45A2-9E35-D1B758ADB5F7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B62AF528-971D-4CF0-B3E9-B65460495D71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2C8365B1-FD8A-4E19-9DE2-745376B8EA4B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484469-C1CF-49D3-B453-CAEAD0CFFB11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312258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98488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hadoop-2.6.0.tar.gz 파일 압축 해제 및 명칭 변경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sz="1100">
                <a:ea typeface="맑은 고딕"/>
              </a:rPr>
              <a:t>[hadoop@localhost ~]$ tar xvzf hadoop-2.6.0.tar.gz (</a:t>
            </a:r>
            <a:r>
              <a:rPr lang="ko-KR" altLang="en-US" sz="1100" dirty="0">
                <a:ea typeface="맑은 고딕"/>
              </a:rPr>
              <a:t>파일</a:t>
            </a:r>
            <a:r>
              <a:rPr lang="en-US" sz="1100" dirty="0">
                <a:ea typeface="맑은 고딕"/>
              </a:rPr>
              <a:t> </a:t>
            </a:r>
            <a:r>
              <a:rPr lang="ko-KR" altLang="en-US" sz="1100" dirty="0">
                <a:ea typeface="맑은 고딕"/>
              </a:rPr>
              <a:t>압축</a:t>
            </a:r>
            <a:r>
              <a:rPr lang="en-US" sz="1100" dirty="0">
                <a:ea typeface="맑은 고딕"/>
              </a:rPr>
              <a:t> 해제)</a:t>
            </a:r>
            <a:endParaRPr lang="en-US" dirty="0">
              <a:ea typeface="맑은 고딕"/>
            </a:endParaRPr>
          </a:p>
          <a:p>
            <a:r>
              <a:rPr lang="en-US" sz="1100">
                <a:ea typeface="맑은 고딕"/>
              </a:rPr>
              <a:t>[hadoop@localhost ~]$ ln –s hadoop-2.6.0 hadoop2 (</a:t>
            </a:r>
            <a:r>
              <a:rPr lang="ko-KR" altLang="en-US" sz="1100" dirty="0">
                <a:ea typeface="맑은 고딕"/>
              </a:rPr>
              <a:t>명칭</a:t>
            </a:r>
            <a:r>
              <a:rPr lang="en-US" sz="1100" dirty="0">
                <a:ea typeface="맑은 고딕"/>
              </a:rPr>
              <a:t> </a:t>
            </a:r>
            <a:r>
              <a:rPr lang="ko-KR" altLang="en-US" sz="1100" dirty="0">
                <a:ea typeface="맑은 고딕"/>
              </a:rPr>
              <a:t>변경</a:t>
            </a:r>
            <a:r>
              <a:rPr lang="en-US" sz="1100" dirty="0">
                <a:ea typeface="맑은 고딕"/>
              </a:rPr>
              <a:t>)</a:t>
            </a:r>
          </a:p>
        </p:txBody>
      </p:sp>
      <p:pic>
        <p:nvPicPr>
          <p:cNvPr id="4" name="그림 10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4A8388E-67DF-4B7D-994A-98A22DB87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9238A2C2-F971-43D9-96E5-BBB7A75442E9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F364A04-658A-4685-AE39-0D470F6B5F48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3750B66-77BD-4A48-A89B-0E3A50A3C7E3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F0F5C416-D2BC-41F0-B806-D025C3B63E23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18814429-5ACA-4A48-A817-A8375FA0E83A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E8C843AC-BAE4-4ABD-8860-BEB816B10332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9AB02D-1AEE-4C63-815F-EFF40002D6CE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109911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81560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hadoop2/etc/hadoop/ 디렉토리로 이동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sz="1100">
                <a:ea typeface="맑은 고딕"/>
              </a:rPr>
              <a:t>[hadoop@localhost ~]$ cd hadoop2/etc/hadoop/</a:t>
            </a:r>
            <a:endParaRPr lang="en-US" sz="1100" dirty="0">
              <a:ea typeface="맑은 고딕"/>
            </a:endParaRPr>
          </a:p>
        </p:txBody>
      </p:sp>
      <p:pic>
        <p:nvPicPr>
          <p:cNvPr id="2" name="그림 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B189CDE-BC94-43E5-9C77-DE77AC2EB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3EFDAEA-1A35-4B4C-A7D8-D095F50B27F3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2B9EA36-CE97-4F14-B421-5C3353779E5E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1C0183E-14AC-4C42-AEAC-6D7ADEF63DB3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9167157C-2CD6-4E7E-B643-0C2D8D1A0B94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B205EFB0-00A9-4265-8193-8F6BDEA4CEC1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B8B6E864-B1B2-4531-B36D-66FD85154C04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5D0D3F-DFB9-48F0-9920-8496F6CF6C33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045698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261610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hadoop2/etc/hadoop/ 디렉토리에서 "ll" 명령어로 파일 확인하고 환경설정해야 할 파일 확인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sz="1100">
                <a:ea typeface="맑은 고딕"/>
              </a:rPr>
              <a:t>[hadoop@localhost hadoop]$ ll</a:t>
            </a:r>
            <a:endParaRPr lang="en-US" sz="1100" dirty="0">
              <a:ea typeface="맑은 고딕"/>
            </a:endParaRPr>
          </a:p>
          <a:p>
            <a:endParaRPr lang="en-US" sz="1100" dirty="0">
              <a:ea typeface="맑은 고딕"/>
            </a:endParaRPr>
          </a:p>
          <a:p>
            <a:r>
              <a:rPr lang="ko-KR" altLang="en-US" sz="1100">
                <a:ea typeface="맑은 고딕"/>
              </a:rPr>
              <a:t>환경</a:t>
            </a:r>
            <a:r>
              <a:rPr lang="en-US" sz="1100" dirty="0">
                <a:ea typeface="맑은 고딕"/>
              </a:rPr>
              <a:t> </a:t>
            </a:r>
            <a:r>
              <a:rPr lang="ko-KR" altLang="en-US" sz="1100">
                <a:ea typeface="맑은 고딕"/>
              </a:rPr>
              <a:t>설정해야</a:t>
            </a:r>
            <a:r>
              <a:rPr lang="en-US" sz="1100">
                <a:ea typeface="맑은 고딕"/>
              </a:rPr>
              <a:t> 할 </a:t>
            </a:r>
            <a:r>
              <a:rPr lang="ko-KR" altLang="en-US" sz="1100">
                <a:ea typeface="맑은 고딕"/>
              </a:rPr>
              <a:t>파일들</a:t>
            </a:r>
            <a:endParaRPr lang="en-US" sz="1100" dirty="0">
              <a:ea typeface="맑은 고딕"/>
            </a:endParaRPr>
          </a:p>
          <a:p>
            <a:r>
              <a:rPr lang="en-US" sz="1100">
                <a:ea typeface="맑은 고딕"/>
              </a:rPr>
              <a:t>core-site.xml</a:t>
            </a:r>
            <a:endParaRPr lang="en-US" sz="1100" dirty="0">
              <a:ea typeface="맑은 고딕"/>
            </a:endParaRPr>
          </a:p>
          <a:p>
            <a:r>
              <a:rPr lang="en-US" sz="1100">
                <a:ea typeface="맑은 고딕"/>
              </a:rPr>
              <a:t>hadoop-env.sh</a:t>
            </a:r>
            <a:endParaRPr lang="en-US" sz="1100" dirty="0">
              <a:ea typeface="맑은 고딕"/>
            </a:endParaRPr>
          </a:p>
          <a:p>
            <a:r>
              <a:rPr lang="en-US" sz="1100">
                <a:ea typeface="맑은 고딕"/>
              </a:rPr>
              <a:t>hadoop-env.sh</a:t>
            </a:r>
          </a:p>
          <a:p>
            <a:r>
              <a:rPr lang="en-US" sz="1100">
                <a:ea typeface="맑은 고딕"/>
              </a:rPr>
              <a:t>hdfs-site.xml</a:t>
            </a:r>
            <a:endParaRPr lang="en-US" sz="1100" dirty="0">
              <a:ea typeface="맑은 고딕"/>
            </a:endParaRPr>
          </a:p>
          <a:p>
            <a:r>
              <a:rPr lang="en-US" sz="1100">
                <a:ea typeface="맑은 고딕"/>
              </a:rPr>
              <a:t>mapred-site.xml.template</a:t>
            </a:r>
          </a:p>
          <a:p>
            <a:r>
              <a:rPr lang="en-US" sz="1100">
                <a:ea typeface="맑은 고딕"/>
              </a:rPr>
              <a:t>slaves</a:t>
            </a:r>
            <a:endParaRPr lang="en-US" sz="1100" dirty="0">
              <a:ea typeface="맑은 고딕"/>
            </a:endParaRPr>
          </a:p>
          <a:p>
            <a:r>
              <a:rPr lang="en-US" sz="1100">
                <a:ea typeface="맑은 고딕"/>
              </a:rPr>
              <a:t>yarn-env.sh</a:t>
            </a:r>
            <a:endParaRPr lang="en-US" sz="1100" dirty="0">
              <a:ea typeface="맑은 고딕"/>
            </a:endParaRPr>
          </a:p>
        </p:txBody>
      </p:sp>
      <p:pic>
        <p:nvPicPr>
          <p:cNvPr id="3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3932ED5-B4DE-4F0F-9B9F-860FAA58C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2CA8DAE3-537C-4417-9343-E10F0ED2867C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2B6BB0D-E6F7-46E3-B58B-5DBB9D7A8660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1C35584-569F-4BD2-B132-0B8FC450B09B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0CD28B03-476F-4821-BB86-A993B8B528FA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5E5DE37B-9111-4AFB-BDDC-31B2C9921683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8A7C3B18-884D-4CDC-BBFD-BF13680DB828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960580-8D2D-481B-8489-5EB6EE4113EC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6107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5FCAC8FF-637B-404D-972C-CAF4DB9385D5}"/>
              </a:ext>
            </a:extLst>
          </p:cNvPr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Block Replication </a:t>
            </a:r>
            <a:r>
              <a:rPr lang="ko-KR" altLang="en-US" b="1" dirty="0">
                <a:solidFill>
                  <a:schemeClr val="tx1"/>
                </a:solidFill>
              </a:rPr>
              <a:t>설정 확인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2FF157-3AEB-43B5-9A84-127818A28617}"/>
              </a:ext>
            </a:extLst>
          </p:cNvPr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2" name="갈매기형 수장 15">
              <a:extLst>
                <a:ext uri="{FF2B5EF4-FFF2-40B4-BE49-F238E27FC236}">
                  <a16:creationId xmlns:a16="http://schemas.microsoft.com/office/drawing/2014/main" id="{59ADD99F-C777-4292-B0A7-77F327966E61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갈매기형 수장 16">
              <a:extLst>
                <a:ext uri="{FF2B5EF4-FFF2-40B4-BE49-F238E27FC236}">
                  <a16:creationId xmlns:a16="http://schemas.microsoft.com/office/drawing/2014/main" id="{38CB9FA3-3089-40BD-96C9-75A5D5891089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오각형 17">
              <a:extLst>
                <a:ext uri="{FF2B5EF4-FFF2-40B4-BE49-F238E27FC236}">
                  <a16:creationId xmlns:a16="http://schemas.microsoft.com/office/drawing/2014/main" id="{8405E6E9-BA60-4399-8243-03399E951643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FE6D081-D69B-4D41-90D5-AF25B95BD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65" y="1663746"/>
            <a:ext cx="10165773" cy="358408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C5CD9F3-AF9A-4527-A458-6A44AFFD2D02}"/>
              </a:ext>
            </a:extLst>
          </p:cNvPr>
          <p:cNvSpPr/>
          <p:nvPr/>
        </p:nvSpPr>
        <p:spPr>
          <a:xfrm>
            <a:off x="8749146" y="3501737"/>
            <a:ext cx="1735282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37C89B-B15B-41F7-8455-3B8A61F64B72}"/>
              </a:ext>
            </a:extLst>
          </p:cNvPr>
          <p:cNvSpPr txBox="1"/>
          <p:nvPr/>
        </p:nvSpPr>
        <p:spPr>
          <a:xfrm>
            <a:off x="163902" y="68055"/>
            <a:ext cx="83670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2.2 Requirements in Detail (Ambari)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57137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C61240C-FB77-430F-B621-29061E4138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701" y="2655711"/>
            <a:ext cx="4632598" cy="145718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C245D0D-219F-40F8-B309-75686A3E2A55}"/>
              </a:ext>
            </a:extLst>
          </p:cNvPr>
          <p:cNvSpPr/>
          <p:nvPr/>
        </p:nvSpPr>
        <p:spPr>
          <a:xfrm>
            <a:off x="3450709" y="1136694"/>
            <a:ext cx="5437988" cy="45846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81D7CA-EC5E-43CC-8255-DF97A22159EF}"/>
              </a:ext>
            </a:extLst>
          </p:cNvPr>
          <p:cNvSpPr txBox="1"/>
          <p:nvPr/>
        </p:nvSpPr>
        <p:spPr>
          <a:xfrm>
            <a:off x="1019140" y="2799527"/>
            <a:ext cx="101537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b="1" dirty="0">
                <a:latin typeface="Arial" panose="020B0604020202020204" pitchFamily="34" charset="0"/>
                <a:cs typeface="Arial" panose="020B0604020202020204" pitchFamily="34" charset="0"/>
              </a:rPr>
              <a:t>가상 분산 모드로 진행</a:t>
            </a:r>
            <a:endParaRPr lang="en-US" altLang="ko-KR" sz="4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25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하나의 </a:t>
            </a:r>
            <a:r>
              <a:rPr lang="ko-KR" altLang="en-US" sz="2500" b="1" dirty="0" err="1">
                <a:latin typeface="Arial" panose="020B0604020202020204" pitchFamily="34" charset="0"/>
                <a:cs typeface="Arial" panose="020B0604020202020204" pitchFamily="34" charset="0"/>
              </a:rPr>
              <a:t>머신에</a:t>
            </a:r>
            <a:r>
              <a:rPr lang="ko-KR" alt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500" b="1" dirty="0">
                <a:latin typeface="Arial" panose="020B0604020202020204" pitchFamily="34" charset="0"/>
                <a:cs typeface="Arial" panose="020B0604020202020204" pitchFamily="34" charset="0"/>
              </a:rPr>
              <a:t>Master</a:t>
            </a:r>
            <a:r>
              <a:rPr lang="ko-KR" alt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와 </a:t>
            </a:r>
            <a:r>
              <a:rPr lang="en-US" altLang="ko-KR" sz="2500" b="1" dirty="0">
                <a:latin typeface="Arial" panose="020B0604020202020204" pitchFamily="34" charset="0"/>
                <a:cs typeface="Arial" panose="020B0604020202020204" pitchFamily="34" charset="0"/>
              </a:rPr>
              <a:t>Slave </a:t>
            </a:r>
            <a:r>
              <a:rPr lang="ko-KR" alt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설치</a:t>
            </a:r>
            <a:r>
              <a:rPr lang="en-US" altLang="ko-KR" sz="25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9048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136960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ea typeface="맑은 고딕"/>
              </a:rPr>
              <a:t>hadoop2/etc/hadoop/ 디렉토리에서 vi 편집기로 </a:t>
            </a:r>
            <a:r>
              <a:rPr lang="en-US" altLang="ko-KR">
                <a:ea typeface="맑은 고딕"/>
              </a:rPr>
              <a:t>masters 파일 생성</a:t>
            </a:r>
            <a:endParaRPr lang="ko-KR"/>
          </a:p>
          <a:p>
            <a:r>
              <a:rPr lang="en-US" altLang="ko-KR">
                <a:ea typeface="맑은 고딕"/>
              </a:rPr>
              <a:t>파일 내 내용은 현재 사용하는 host의 고정 ip 입력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sz="1100">
                <a:ea typeface="맑은 고딕"/>
              </a:rPr>
              <a:t>[hadoop@localhost hadoop]$ vi masters</a:t>
            </a:r>
            <a:endParaRPr lang="en-US" sz="1100" dirty="0">
              <a:ea typeface="맑은 고딕"/>
            </a:endParaRPr>
          </a:p>
        </p:txBody>
      </p:sp>
      <p:pic>
        <p:nvPicPr>
          <p:cNvPr id="2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743FB43-0EE3-466D-B948-0658B2D7A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pic>
        <p:nvPicPr>
          <p:cNvPr id="4" name="그림 5">
            <a:extLst>
              <a:ext uri="{FF2B5EF4-FFF2-40B4-BE49-F238E27FC236}">
                <a16:creationId xmlns:a16="http://schemas.microsoft.com/office/drawing/2014/main" id="{A7EEDE93-CE1B-4B62-882D-668671B53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614" y="5059750"/>
            <a:ext cx="2743200" cy="875071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7271C4DF-1B4A-4D93-901B-D177F8283BE5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61985B2-D035-472C-B42D-11C876CCC642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31B3753-62FE-443E-B3E8-EA447C612491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407662D3-3001-4C25-9225-B53545B5D743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3DA37700-B171-47C3-B7BA-C46E21595762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14F72C50-469A-4FFC-B350-914B6B3A8505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35229B-6265-494B-A17D-0F0B7B44291C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 분산 모드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653736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249299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hadoop2/etc/hadoop/ 디렉토리에서 vim 편집기로 hadoop-env.sh 파일 편집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sz="1100">
                <a:ea typeface="맑은 고딕"/>
              </a:rPr>
              <a:t>[hadoop@localhost hadoop]$ vim hadoop-env.sh</a:t>
            </a:r>
          </a:p>
          <a:p>
            <a:endParaRPr lang="en-US" sz="1100" dirty="0">
              <a:ea typeface="맑은 고딕"/>
            </a:endParaRPr>
          </a:p>
          <a:p>
            <a:r>
              <a:rPr lang="en-US" sz="1100">
                <a:ea typeface="맑은 고딕"/>
              </a:rPr>
              <a:t>"JAVA_HOME=${JAVA_HOME}"</a:t>
            </a:r>
            <a:r>
              <a:rPr lang="ko-KR" altLang="en-US" sz="1100">
                <a:ea typeface="맑은 고딕"/>
              </a:rPr>
              <a:t>을</a:t>
            </a:r>
            <a:r>
              <a:rPr lang="en-US" altLang="ko-KR" sz="1100" dirty="0">
                <a:ea typeface="맑은 고딕"/>
              </a:rPr>
              <a:t> </a:t>
            </a:r>
            <a:r>
              <a:rPr lang="en-US" sz="1100">
                <a:ea typeface="맑은 고딕"/>
              </a:rPr>
              <a:t>"JAVA_HOME=/usr/java"</a:t>
            </a:r>
            <a:r>
              <a:rPr lang="ko-KR" altLang="en-US" sz="1100">
                <a:ea typeface="맑은 고딕"/>
              </a:rPr>
              <a:t>로</a:t>
            </a:r>
            <a:r>
              <a:rPr lang="en-US" sz="1100" dirty="0">
                <a:ea typeface="맑은 고딕"/>
              </a:rPr>
              <a:t> </a:t>
            </a:r>
            <a:r>
              <a:rPr lang="ko-KR" altLang="en-US" sz="1100" dirty="0">
                <a:ea typeface="맑은 고딕"/>
              </a:rPr>
              <a:t>변경</a:t>
            </a:r>
            <a:endParaRPr lang="en-US" altLang="ko-KR" sz="1100" dirty="0">
              <a:ea typeface="맑은 고딕"/>
            </a:endParaRPr>
          </a:p>
          <a:p>
            <a:endParaRPr lang="ko-KR" altLang="en-US" sz="1100" dirty="0">
              <a:ea typeface="맑은 고딕"/>
            </a:endParaRPr>
          </a:p>
          <a:p>
            <a:r>
              <a:rPr lang="ko-KR" altLang="en-US" sz="1100">
                <a:ea typeface="맑은 고딕"/>
              </a:rPr>
              <a:t>"HADOOP_PID_DIR=${HADOOP_PID_DIR}"을 "HADOOP_PID_DIR=/home/hadoop/hadoop2/pids"로 변경</a:t>
            </a:r>
            <a:endParaRPr lang="ko-KR" altLang="en-US" sz="1100" dirty="0">
              <a:ea typeface="맑은 고딕"/>
            </a:endParaRPr>
          </a:p>
        </p:txBody>
      </p:sp>
      <p:pic>
        <p:nvPicPr>
          <p:cNvPr id="2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BDBA71B-EF57-4A5B-8074-662531405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971DE80-F7E0-424B-901D-08681C192135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5F58605-6C27-4481-B883-FB1F57CBE244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D8441B5-8E8F-4F47-837A-C08D1B9840DF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03C2E9C1-AD1D-4616-9E6C-341C356B5F53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38F9ACB8-C26E-4B16-B88C-70EF24FB2561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4566C9F7-7579-4315-BCC0-1C69D488A93F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6FE322F-5D30-4D5A-BD91-EF6481DAF7B1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가상 분산 모드</a:t>
            </a:r>
          </a:p>
        </p:txBody>
      </p:sp>
    </p:spTree>
    <p:extLst>
      <p:ext uri="{BB962C8B-B14F-4D97-AF65-F5344CB8AC3E}">
        <p14:creationId xmlns:p14="http://schemas.microsoft.com/office/powerpoint/2010/main" val="212069295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249299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hadoop2/etc/hadoop/ 디렉토리에서 vim 편집기로 hadoop-env.sh 파일 편집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sz="1100">
                <a:ea typeface="맑은 고딕"/>
              </a:rPr>
              <a:t>[hadoop@localhost hadoop]$ vim hadoop-env.sh</a:t>
            </a:r>
            <a:endParaRPr lang="en-US"/>
          </a:p>
          <a:p>
            <a:endParaRPr lang="en-US" sz="1100" dirty="0">
              <a:ea typeface="맑은 고딕"/>
            </a:endParaRPr>
          </a:p>
          <a:p>
            <a:r>
              <a:rPr lang="en-US" sz="1100">
                <a:ea typeface="맑은 고딕"/>
              </a:rPr>
              <a:t>"JAVA_HOME=${JAVA_HOME}"</a:t>
            </a:r>
            <a:r>
              <a:rPr lang="ko-KR" altLang="en-US" sz="1100">
                <a:ea typeface="맑은 고딕"/>
              </a:rPr>
              <a:t>을</a:t>
            </a:r>
            <a:r>
              <a:rPr lang="en-US" altLang="ko-KR" sz="1100" dirty="0">
                <a:ea typeface="맑은 고딕"/>
              </a:rPr>
              <a:t> </a:t>
            </a:r>
            <a:r>
              <a:rPr lang="en-US" sz="1100">
                <a:ea typeface="맑은 고딕"/>
              </a:rPr>
              <a:t>"JAVA_HOME=/usr/java"</a:t>
            </a:r>
            <a:r>
              <a:rPr lang="ko-KR" altLang="en-US" sz="1100">
                <a:ea typeface="맑은 고딕"/>
              </a:rPr>
              <a:t>로</a:t>
            </a:r>
            <a:r>
              <a:rPr lang="en-US" sz="1100" dirty="0">
                <a:ea typeface="맑은 고딕"/>
              </a:rPr>
              <a:t> </a:t>
            </a:r>
            <a:r>
              <a:rPr lang="ko-KR" altLang="en-US" sz="1100" dirty="0">
                <a:ea typeface="맑은 고딕"/>
              </a:rPr>
              <a:t>변경</a:t>
            </a:r>
            <a:endParaRPr lang="en-US" altLang="ko-KR" sz="1100" dirty="0">
              <a:ea typeface="맑은 고딕"/>
            </a:endParaRPr>
          </a:p>
          <a:p>
            <a:endParaRPr lang="ko-KR" altLang="en-US" sz="1100" dirty="0">
              <a:ea typeface="맑은 고딕"/>
            </a:endParaRPr>
          </a:p>
          <a:p>
            <a:r>
              <a:rPr lang="ko-KR" altLang="en-US" sz="1100">
                <a:ea typeface="맑은 고딕"/>
              </a:rPr>
              <a:t>"HADOOP_PID_DIR=${HADOOP_PID_DIR}"을 "HADOOP_PID_DIR=/home/hadoop/hadoop2/pids"로 변경</a:t>
            </a:r>
            <a:endParaRPr lang="ko-KR" altLang="en-US" sz="1100" dirty="0">
              <a:ea typeface="맑은 고딕"/>
            </a:endParaRPr>
          </a:p>
        </p:txBody>
      </p:sp>
      <p:pic>
        <p:nvPicPr>
          <p:cNvPr id="3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6FCB7CB-7E25-4D6E-9E60-0C8A20BB2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9A3C0BC-E8ED-4AF6-8E75-095E656A42FB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403DA0E-AC29-49BB-BC24-AC59E5ACE400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CD5ACF3-F5A7-4FBE-A808-6F8810419B6C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66507BAF-CBD0-4042-9EFD-64563F56B87B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AF16D9A2-B97A-4AF0-8786-0ED671A21B5D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E9F9F122-0A63-4B6D-9110-EBFEB8D490E2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EE04F69-153C-40D8-9F24-66B304094C29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가상 분산 모드</a:t>
            </a:r>
          </a:p>
        </p:txBody>
      </p:sp>
    </p:spTree>
    <p:extLst>
      <p:ext uri="{BB962C8B-B14F-4D97-AF65-F5344CB8AC3E}">
        <p14:creationId xmlns:p14="http://schemas.microsoft.com/office/powerpoint/2010/main" val="344968070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209288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hadoop2/etc/hadoop/ 디렉토리에서 vim 편집기로 slaves</a:t>
            </a:r>
            <a:r>
              <a:rPr lang="en-US" altLang="ko-KR" dirty="0">
                <a:ea typeface="맑은 고딕"/>
              </a:rPr>
              <a:t> 파일 편집</a:t>
            </a:r>
          </a:p>
          <a:p>
            <a:r>
              <a:rPr lang="en-US">
                <a:ea typeface="맑은 고딕"/>
              </a:rPr>
              <a:t>파일 내 내용은 현재 사용하는 host의 고정 ip 입력</a:t>
            </a:r>
          </a:p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sz="1100">
                <a:ea typeface="맑은 고딕"/>
              </a:rPr>
              <a:t>[hadoop@localhost hadoop]$ vim slaves</a:t>
            </a:r>
          </a:p>
          <a:p>
            <a:endParaRPr lang="ko-KR" altLang="en-US" sz="1100" dirty="0">
              <a:ea typeface="맑은 고딕"/>
            </a:endParaRPr>
          </a:p>
        </p:txBody>
      </p:sp>
      <p:pic>
        <p:nvPicPr>
          <p:cNvPr id="3" name="그림 3" descr="스크린샷, 전자기기이(가) 표시된 사진&#10;&#10;매우 높은 신뢰도로 생성된 설명">
            <a:extLst>
              <a:ext uri="{FF2B5EF4-FFF2-40B4-BE49-F238E27FC236}">
                <a16:creationId xmlns:a16="http://schemas.microsoft.com/office/drawing/2014/main" id="{501BF072-459B-4FBE-A90B-49B32E03B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BA006629-49A8-47F8-BAE4-1DCA4F3735A4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5064A8A-EE62-4DEA-A1B1-9B0D2A1E7080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982AFBE-D1CD-4C07-BB01-7E9797A4E600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D1942549-4858-43F8-B3D5-6232CE34C172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AD208854-A561-420C-9FC1-CBB2B5A16864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E24043CF-FF5A-4791-A426-0625A3510C9C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5D52120-1C46-4BEC-A54B-4F981AB8D387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가상 분산 모드</a:t>
            </a:r>
          </a:p>
        </p:txBody>
      </p:sp>
    </p:spTree>
    <p:extLst>
      <p:ext uri="{BB962C8B-B14F-4D97-AF65-F5344CB8AC3E}">
        <p14:creationId xmlns:p14="http://schemas.microsoft.com/office/powerpoint/2010/main" val="287839980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30623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ea typeface="맑은 고딕"/>
              </a:rPr>
              <a:t>hadoop2/</a:t>
            </a:r>
            <a:r>
              <a:rPr lang="en-US" altLang="ko-KR" dirty="0" err="1">
                <a:ea typeface="맑은 고딕"/>
              </a:rPr>
              <a:t>etc</a:t>
            </a:r>
            <a:r>
              <a:rPr lang="en-US" altLang="ko-KR" dirty="0">
                <a:ea typeface="맑은 고딕"/>
              </a:rPr>
              <a:t>/</a:t>
            </a:r>
            <a:r>
              <a:rPr lang="en-US" altLang="ko-KR" dirty="0" err="1">
                <a:ea typeface="맑은 고딕"/>
              </a:rPr>
              <a:t>hadoop</a:t>
            </a:r>
            <a:r>
              <a:rPr lang="en-US" altLang="ko-KR" dirty="0">
                <a:ea typeface="맑은 고딕"/>
              </a:rPr>
              <a:t>/ </a:t>
            </a:r>
            <a:r>
              <a:rPr lang="en-US" altLang="ko-KR" dirty="0" err="1">
                <a:ea typeface="맑은 고딕"/>
              </a:rPr>
              <a:t>디렉토리에서</a:t>
            </a:r>
            <a:r>
              <a:rPr lang="en-US" altLang="ko-KR" dirty="0">
                <a:ea typeface="맑은 고딕"/>
              </a:rPr>
              <a:t> vim </a:t>
            </a:r>
            <a:r>
              <a:rPr lang="en-US" altLang="ko-KR" dirty="0" err="1">
                <a:ea typeface="맑은 고딕"/>
              </a:rPr>
              <a:t>편집기로</a:t>
            </a:r>
            <a:r>
              <a:rPr lang="en-US" altLang="ko-KR" dirty="0">
                <a:ea typeface="맑은 고딕"/>
              </a:rPr>
              <a:t> core-site.xml </a:t>
            </a:r>
            <a:r>
              <a:rPr lang="en-US" altLang="ko-KR" dirty="0" err="1">
                <a:ea typeface="맑은 고딕"/>
              </a:rPr>
              <a:t>파일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편집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[</a:t>
            </a:r>
            <a:r>
              <a:rPr lang="en-US" sz="1100" dirty="0" err="1">
                <a:ea typeface="맑은 고딕"/>
              </a:rPr>
              <a:t>hadoop@localhost</a:t>
            </a:r>
            <a:r>
              <a:rPr lang="en-US" sz="1100" dirty="0">
                <a:ea typeface="맑은 고딕"/>
              </a:rPr>
              <a:t> </a:t>
            </a:r>
            <a:r>
              <a:rPr lang="en-US" sz="1100" dirty="0" err="1">
                <a:ea typeface="맑은 고딕"/>
              </a:rPr>
              <a:t>hadoop</a:t>
            </a:r>
            <a:r>
              <a:rPr lang="en-US" sz="1100" dirty="0">
                <a:ea typeface="맑은 고딕"/>
              </a:rPr>
              <a:t>]$ vim core-site.xml</a:t>
            </a:r>
          </a:p>
          <a:p>
            <a:endParaRPr lang="en-US" sz="1100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* &lt;configuration&gt;&lt;/configuration&gt; </a:t>
            </a:r>
            <a:r>
              <a:rPr lang="ko-KR" altLang="en-US" sz="1100" dirty="0">
                <a:ea typeface="맑은 고딕"/>
              </a:rPr>
              <a:t>부분에서</a:t>
            </a:r>
            <a:r>
              <a:rPr lang="en-US" altLang="ko-KR" sz="1100" dirty="0">
                <a:ea typeface="맑은 고딕"/>
              </a:rPr>
              <a:t> 안 </a:t>
            </a:r>
            <a:r>
              <a:rPr lang="en-US" altLang="ko-KR" sz="1100" dirty="0" err="1">
                <a:ea typeface="맑은 고딕"/>
              </a:rPr>
              <a:t>부분을</a:t>
            </a:r>
            <a:r>
              <a:rPr lang="en-US" altLang="ko-KR" sz="1100" dirty="0">
                <a:ea typeface="맑은 고딕"/>
              </a:rPr>
              <a:t> </a:t>
            </a:r>
            <a:r>
              <a:rPr lang="en-US" altLang="ko-KR" sz="1100" dirty="0" err="1">
                <a:ea typeface="맑은 고딕"/>
              </a:rPr>
              <a:t>수정해야함</a:t>
            </a:r>
            <a:endParaRPr lang="en-US" sz="1100" dirty="0">
              <a:ea typeface="맑은 고딕"/>
            </a:endParaRPr>
          </a:p>
          <a:p>
            <a:endParaRPr lang="en-US" altLang="ko-KR" sz="1100" dirty="0">
              <a:ea typeface="맑은 고딕"/>
            </a:endParaRPr>
          </a:p>
          <a:p>
            <a:endParaRPr lang="en-US" altLang="ko-KR" sz="1100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&lt;configuration&gt;</a:t>
            </a:r>
            <a:endParaRPr lang="en-US" dirty="0"/>
          </a:p>
          <a:p>
            <a:r>
              <a:rPr lang="en-US" sz="1100" dirty="0">
                <a:ea typeface="맑은 고딕"/>
              </a:rPr>
              <a:t>    &lt;property&gt;</a:t>
            </a:r>
            <a:endParaRPr lang="en-US" dirty="0"/>
          </a:p>
          <a:p>
            <a:r>
              <a:rPr lang="en-US" sz="1100" dirty="0">
                <a:ea typeface="맑은 고딕"/>
              </a:rPr>
              <a:t>        &lt;name&gt;</a:t>
            </a:r>
            <a:r>
              <a:rPr lang="en-US" sz="1100" dirty="0" err="1">
                <a:ea typeface="맑은 고딕"/>
              </a:rPr>
              <a:t>fs.defaultFS</a:t>
            </a:r>
            <a:r>
              <a:rPr lang="en-US" sz="1100" dirty="0">
                <a:ea typeface="맑은 고딕"/>
              </a:rPr>
              <a:t>&lt;/name&gt;</a:t>
            </a:r>
            <a:endParaRPr lang="en-US" dirty="0"/>
          </a:p>
          <a:p>
            <a:r>
              <a:rPr lang="en-US" sz="1100" dirty="0">
                <a:ea typeface="맑은 고딕"/>
              </a:rPr>
              <a:t>        &lt;value&gt;hdfs://호스트의 아이피:9010&lt;/value&gt;</a:t>
            </a:r>
            <a:endParaRPr lang="en-US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    &lt;/property&gt;</a:t>
            </a:r>
            <a:endParaRPr lang="en-US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&lt;/configuration&gt;</a:t>
            </a:r>
            <a:endParaRPr lang="en-US" dirty="0"/>
          </a:p>
        </p:txBody>
      </p:sp>
      <p:pic>
        <p:nvPicPr>
          <p:cNvPr id="2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66BDAED-ACDA-4DC2-8336-7D9C44111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136AD60-01F1-4C3B-B737-327863FF35B1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13BEE48-3772-460A-AB81-8F4F001519C6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C9B352B-17BE-47A6-88AE-D89F2DC34A9C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520CC96F-3907-4E44-8B55-B2DD48D0ACCF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60429935-6D09-4A89-B414-C75213726776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A672AD56-F96B-4205-8D23-1C0076072F17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74708E0-E8F7-423E-B0E7-DB3F32602B4A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가상 분산 모드</a:t>
            </a:r>
          </a:p>
        </p:txBody>
      </p:sp>
    </p:spTree>
    <p:extLst>
      <p:ext uri="{BB962C8B-B14F-4D97-AF65-F5344CB8AC3E}">
        <p14:creationId xmlns:p14="http://schemas.microsoft.com/office/powerpoint/2010/main" val="15070745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517064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ea typeface="맑은 고딕"/>
              </a:rPr>
              <a:t>hadoop2/etc/hadoop/ 디렉토리에서 vim 편집기로 hdfs-site.xml </a:t>
            </a:r>
            <a:r>
              <a:rPr lang="en-US" altLang="ko-KR" dirty="0" err="1">
                <a:ea typeface="맑은 고딕"/>
              </a:rPr>
              <a:t>파일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편집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[</a:t>
            </a:r>
            <a:r>
              <a:rPr lang="en-US" sz="1100" dirty="0" err="1">
                <a:ea typeface="맑은 고딕"/>
              </a:rPr>
              <a:t>hadoop@localhost</a:t>
            </a:r>
            <a:r>
              <a:rPr lang="en-US" sz="1100" dirty="0">
                <a:ea typeface="맑은 고딕"/>
              </a:rPr>
              <a:t> </a:t>
            </a:r>
            <a:r>
              <a:rPr lang="en-US" sz="1100" dirty="0" err="1">
                <a:ea typeface="맑은 고딕"/>
              </a:rPr>
              <a:t>hadoop</a:t>
            </a:r>
            <a:r>
              <a:rPr lang="en-US" sz="1100" dirty="0">
                <a:ea typeface="맑은 고딕"/>
              </a:rPr>
              <a:t>]$ vim hdfs-site.xml</a:t>
            </a:r>
            <a:endParaRPr lang="en-US" altLang="ko-KR" dirty="0">
              <a:ea typeface="맑은 고딕"/>
            </a:endParaRPr>
          </a:p>
          <a:p>
            <a:endParaRPr lang="en-US" sz="1100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* &lt;configuration&gt;&lt;/configuration&gt; </a:t>
            </a:r>
            <a:r>
              <a:rPr lang="ko-KR" altLang="en-US" sz="1100" dirty="0">
                <a:ea typeface="맑은 고딕"/>
              </a:rPr>
              <a:t>부분에서</a:t>
            </a:r>
            <a:r>
              <a:rPr lang="en-US" altLang="ko-KR" sz="1100" dirty="0">
                <a:ea typeface="맑은 고딕"/>
              </a:rPr>
              <a:t> 안 </a:t>
            </a:r>
            <a:r>
              <a:rPr lang="en-US" altLang="ko-KR" sz="1100" dirty="0" err="1">
                <a:ea typeface="맑은 고딕"/>
              </a:rPr>
              <a:t>부분을</a:t>
            </a:r>
            <a:r>
              <a:rPr lang="en-US" altLang="ko-KR" sz="1100" dirty="0">
                <a:ea typeface="맑은 고딕"/>
              </a:rPr>
              <a:t> </a:t>
            </a:r>
            <a:r>
              <a:rPr lang="en-US" altLang="ko-KR" sz="1100" dirty="0" err="1">
                <a:ea typeface="맑은 고딕"/>
              </a:rPr>
              <a:t>수정해야함</a:t>
            </a:r>
            <a:endParaRPr lang="en-US" sz="1100" dirty="0">
              <a:ea typeface="맑은 고딕"/>
            </a:endParaRPr>
          </a:p>
          <a:p>
            <a:endParaRPr lang="en-US" altLang="ko-KR" sz="1100" dirty="0">
              <a:ea typeface="맑은 고딕"/>
            </a:endParaRPr>
          </a:p>
          <a:p>
            <a:endParaRPr lang="en-US" altLang="ko-KR" sz="800" dirty="0">
              <a:ea typeface="맑은 고딕"/>
            </a:endParaRPr>
          </a:p>
          <a:p>
            <a:r>
              <a:rPr lang="ko-KR" altLang="en-US" sz="800" dirty="0">
                <a:ea typeface="맑은 고딕"/>
              </a:rPr>
              <a:t>다음과</a:t>
            </a:r>
            <a:r>
              <a:rPr lang="en-US" altLang="ko-KR" sz="800" dirty="0">
                <a:ea typeface="맑은 고딕"/>
              </a:rPr>
              <a:t> </a:t>
            </a:r>
            <a:r>
              <a:rPr lang="ko-KR" altLang="en-US" sz="800" dirty="0">
                <a:ea typeface="맑은 고딕"/>
              </a:rPr>
              <a:t>같음</a:t>
            </a:r>
            <a:endParaRPr lang="en-US" sz="800" dirty="0">
              <a:ea typeface="맑은 고딕"/>
            </a:endParaRPr>
          </a:p>
          <a:p>
            <a:endParaRPr lang="en-US" sz="800" dirty="0">
              <a:ea typeface="맑은 고딕"/>
            </a:endParaRPr>
          </a:p>
          <a:p>
            <a:r>
              <a:rPr lang="en-US" sz="800" dirty="0">
                <a:ea typeface="맑은 고딕"/>
              </a:rPr>
              <a:t>&lt;configuration&gt;</a:t>
            </a:r>
          </a:p>
          <a:p>
            <a:r>
              <a:rPr lang="en-US" sz="800" dirty="0">
                <a:ea typeface="맑은 고딕"/>
              </a:rPr>
              <a:t>    &lt;property&gt;</a:t>
            </a:r>
          </a:p>
          <a:p>
            <a:r>
              <a:rPr lang="en-US" sz="800" dirty="0">
                <a:ea typeface="맑은 고딕"/>
              </a:rPr>
              <a:t>        &lt;name&gt;</a:t>
            </a:r>
            <a:r>
              <a:rPr lang="en-US" sz="800" dirty="0" err="1">
                <a:ea typeface="맑은 고딕"/>
              </a:rPr>
              <a:t>dfs.replication</a:t>
            </a:r>
            <a:r>
              <a:rPr lang="en-US" sz="800" dirty="0">
                <a:ea typeface="맑은 고딕"/>
              </a:rPr>
              <a:t>&lt;/name&gt;</a:t>
            </a:r>
          </a:p>
          <a:p>
            <a:r>
              <a:rPr lang="en-US" sz="800" dirty="0">
                <a:ea typeface="맑은 고딕"/>
              </a:rPr>
              <a:t>        &lt;value&gt;1&lt;/value&gt; (1 : </a:t>
            </a:r>
            <a:r>
              <a:rPr lang="ko-KR" altLang="en-US" sz="800" dirty="0">
                <a:ea typeface="맑은 고딕"/>
              </a:rPr>
              <a:t>복제본이</a:t>
            </a:r>
            <a:r>
              <a:rPr lang="en-US" sz="800" dirty="0">
                <a:ea typeface="맑은 고딕"/>
              </a:rPr>
              <a:t> </a:t>
            </a:r>
            <a:r>
              <a:rPr lang="ko-KR" altLang="en-US" sz="800" dirty="0">
                <a:ea typeface="맑은 고딕"/>
              </a:rPr>
              <a:t>하나라는</a:t>
            </a:r>
            <a:r>
              <a:rPr lang="en-US" sz="800" dirty="0">
                <a:ea typeface="맑은 고딕"/>
              </a:rPr>
              <a:t> </a:t>
            </a:r>
            <a:r>
              <a:rPr lang="ko-KR" altLang="en-US" sz="800" dirty="0">
                <a:ea typeface="맑은 고딕"/>
              </a:rPr>
              <a:t>뜻</a:t>
            </a:r>
            <a:r>
              <a:rPr lang="en-US" sz="800" dirty="0">
                <a:ea typeface="맑은 고딕"/>
              </a:rPr>
              <a:t> -&gt; </a:t>
            </a:r>
            <a:r>
              <a:rPr lang="ko-KR" altLang="en-US" sz="800" dirty="0">
                <a:ea typeface="맑은 고딕"/>
              </a:rPr>
              <a:t>수행과제는</a:t>
            </a:r>
            <a:r>
              <a:rPr lang="en-US" sz="800" dirty="0">
                <a:ea typeface="맑은 고딕"/>
              </a:rPr>
              <a:t> 2</a:t>
            </a:r>
            <a:r>
              <a:rPr lang="ko-KR" altLang="en-US" sz="800" dirty="0">
                <a:ea typeface="맑은 고딕"/>
              </a:rPr>
              <a:t>로</a:t>
            </a:r>
            <a:r>
              <a:rPr lang="en-US" sz="800" dirty="0">
                <a:ea typeface="맑은 고딕"/>
              </a:rPr>
              <a:t> </a:t>
            </a:r>
            <a:r>
              <a:rPr lang="ko-KR" altLang="en-US" sz="800" dirty="0">
                <a:ea typeface="맑은 고딕"/>
              </a:rPr>
              <a:t>해야함</a:t>
            </a:r>
            <a:r>
              <a:rPr lang="en-US" sz="800" dirty="0">
                <a:ea typeface="맑은 고딕"/>
              </a:rPr>
              <a:t>)</a:t>
            </a:r>
          </a:p>
          <a:p>
            <a:r>
              <a:rPr lang="en-US" sz="800" dirty="0">
                <a:ea typeface="맑은 고딕"/>
              </a:rPr>
              <a:t>    &lt;/property&gt;</a:t>
            </a:r>
          </a:p>
          <a:p>
            <a:r>
              <a:rPr lang="en-US" sz="800" dirty="0">
                <a:ea typeface="맑은 고딕"/>
              </a:rPr>
              <a:t>    &lt;property&gt;</a:t>
            </a:r>
          </a:p>
          <a:p>
            <a:r>
              <a:rPr lang="en-US" sz="800" dirty="0">
                <a:ea typeface="맑은 고딕"/>
              </a:rPr>
              <a:t>        &lt;name&gt;</a:t>
            </a:r>
            <a:r>
              <a:rPr lang="en-US" sz="800" dirty="0" err="1">
                <a:ea typeface="맑은 고딕"/>
              </a:rPr>
              <a:t>dfs.namenode.name.dir</a:t>
            </a:r>
            <a:r>
              <a:rPr lang="en-US" sz="800" dirty="0">
                <a:ea typeface="맑은 고딕"/>
              </a:rPr>
              <a:t>&lt;/name&gt;</a:t>
            </a:r>
          </a:p>
          <a:p>
            <a:r>
              <a:rPr lang="en-US" sz="800" dirty="0">
                <a:ea typeface="맑은 고딕"/>
              </a:rPr>
              <a:t>        &lt;value&gt;/home/</a:t>
            </a:r>
            <a:r>
              <a:rPr lang="en-US" sz="800" dirty="0" err="1">
                <a:ea typeface="맑은 고딕"/>
              </a:rPr>
              <a:t>hadoop</a:t>
            </a:r>
            <a:r>
              <a:rPr lang="en-US" sz="800" dirty="0">
                <a:ea typeface="맑은 고딕"/>
              </a:rPr>
              <a:t>/data/</a:t>
            </a:r>
            <a:r>
              <a:rPr lang="en-US" sz="800" dirty="0" err="1">
                <a:ea typeface="맑은 고딕"/>
              </a:rPr>
              <a:t>dfs</a:t>
            </a:r>
            <a:r>
              <a:rPr lang="en-US" sz="800" dirty="0">
                <a:ea typeface="맑은 고딕"/>
              </a:rPr>
              <a:t>/</a:t>
            </a:r>
            <a:r>
              <a:rPr lang="en-US" sz="800" dirty="0" err="1">
                <a:ea typeface="맑은 고딕"/>
              </a:rPr>
              <a:t>namenode</a:t>
            </a:r>
            <a:r>
              <a:rPr lang="en-US" sz="800" dirty="0">
                <a:ea typeface="맑은 고딕"/>
              </a:rPr>
              <a:t>&lt;/value&gt;</a:t>
            </a:r>
          </a:p>
          <a:p>
            <a:r>
              <a:rPr lang="en-US" sz="800" dirty="0">
                <a:ea typeface="맑은 고딕"/>
              </a:rPr>
              <a:t>    &lt;/property&gt;</a:t>
            </a:r>
          </a:p>
          <a:p>
            <a:r>
              <a:rPr lang="en-US" sz="800" dirty="0">
                <a:ea typeface="맑은 고딕"/>
              </a:rPr>
              <a:t>    &lt;property&gt;</a:t>
            </a:r>
          </a:p>
          <a:p>
            <a:r>
              <a:rPr lang="en-US" sz="800" dirty="0">
                <a:ea typeface="맑은 고딕"/>
              </a:rPr>
              <a:t>        &lt;name&gt;</a:t>
            </a:r>
            <a:r>
              <a:rPr lang="en-US" sz="800" dirty="0" err="1">
                <a:ea typeface="맑은 고딕"/>
              </a:rPr>
              <a:t>dfs.namenode.checkpoint.dir</a:t>
            </a:r>
            <a:r>
              <a:rPr lang="en-US" sz="800" dirty="0">
                <a:ea typeface="맑은 고딕"/>
              </a:rPr>
              <a:t>&lt;/name&gt;</a:t>
            </a:r>
          </a:p>
          <a:p>
            <a:r>
              <a:rPr lang="en-US" sz="800" dirty="0">
                <a:ea typeface="맑은 고딕"/>
              </a:rPr>
              <a:t>        &lt;value&gt;/home/</a:t>
            </a:r>
            <a:r>
              <a:rPr lang="en-US" sz="800" dirty="0" err="1">
                <a:ea typeface="맑은 고딕"/>
              </a:rPr>
              <a:t>hadoop</a:t>
            </a:r>
            <a:r>
              <a:rPr lang="en-US" sz="800" dirty="0">
                <a:ea typeface="맑은 고딕"/>
              </a:rPr>
              <a:t>/data/</a:t>
            </a:r>
            <a:r>
              <a:rPr lang="en-US" sz="800" dirty="0" err="1">
                <a:ea typeface="맑은 고딕"/>
              </a:rPr>
              <a:t>dfs</a:t>
            </a:r>
            <a:r>
              <a:rPr lang="en-US" sz="800" dirty="0">
                <a:ea typeface="맑은 고딕"/>
              </a:rPr>
              <a:t>/</a:t>
            </a:r>
            <a:r>
              <a:rPr lang="en-US" sz="800" dirty="0" err="1">
                <a:ea typeface="맑은 고딕"/>
              </a:rPr>
              <a:t>namesecondary</a:t>
            </a:r>
            <a:r>
              <a:rPr lang="en-US" sz="800" dirty="0">
                <a:ea typeface="맑은 고딕"/>
              </a:rPr>
              <a:t>&lt;/value&gt;</a:t>
            </a:r>
          </a:p>
          <a:p>
            <a:r>
              <a:rPr lang="en-US" sz="800" dirty="0">
                <a:ea typeface="맑은 고딕"/>
              </a:rPr>
              <a:t>    &lt;/property&gt;</a:t>
            </a:r>
          </a:p>
          <a:p>
            <a:r>
              <a:rPr lang="en-US" sz="800" dirty="0">
                <a:ea typeface="맑은 고딕"/>
              </a:rPr>
              <a:t>    &lt;property&gt;</a:t>
            </a:r>
          </a:p>
          <a:p>
            <a:r>
              <a:rPr lang="en-US" sz="800" dirty="0">
                <a:ea typeface="맑은 고딕"/>
              </a:rPr>
              <a:t>        &lt;name&gt;</a:t>
            </a:r>
            <a:r>
              <a:rPr lang="en-US" sz="800" dirty="0" err="1">
                <a:ea typeface="맑은 고딕"/>
              </a:rPr>
              <a:t>dfs.datanode.data.dir</a:t>
            </a:r>
            <a:r>
              <a:rPr lang="en-US" sz="800" dirty="0">
                <a:ea typeface="맑은 고딕"/>
              </a:rPr>
              <a:t>&lt;/name&gt;</a:t>
            </a:r>
          </a:p>
          <a:p>
            <a:r>
              <a:rPr lang="en-US" sz="800" dirty="0">
                <a:ea typeface="맑은 고딕"/>
              </a:rPr>
              <a:t>        &lt;value&gt;/home/</a:t>
            </a:r>
            <a:r>
              <a:rPr lang="en-US" sz="800" dirty="0" err="1">
                <a:ea typeface="맑은 고딕"/>
              </a:rPr>
              <a:t>hadoop</a:t>
            </a:r>
            <a:r>
              <a:rPr lang="en-US" sz="800" dirty="0">
                <a:ea typeface="맑은 고딕"/>
              </a:rPr>
              <a:t>/data/</a:t>
            </a:r>
            <a:r>
              <a:rPr lang="en-US" sz="800" dirty="0" err="1">
                <a:ea typeface="맑은 고딕"/>
              </a:rPr>
              <a:t>dfs</a:t>
            </a:r>
            <a:r>
              <a:rPr lang="en-US" sz="800" dirty="0">
                <a:ea typeface="맑은 고딕"/>
              </a:rPr>
              <a:t>/</a:t>
            </a:r>
            <a:r>
              <a:rPr lang="en-US" sz="800" dirty="0" err="1">
                <a:ea typeface="맑은 고딕"/>
              </a:rPr>
              <a:t>datanode</a:t>
            </a:r>
            <a:r>
              <a:rPr lang="en-US" sz="800" dirty="0">
                <a:ea typeface="맑은 고딕"/>
              </a:rPr>
              <a:t>&lt;/value&gt;</a:t>
            </a:r>
          </a:p>
          <a:p>
            <a:r>
              <a:rPr lang="en-US" sz="800" dirty="0">
                <a:ea typeface="맑은 고딕"/>
              </a:rPr>
              <a:t>    &lt;/property&gt;</a:t>
            </a:r>
          </a:p>
          <a:p>
            <a:r>
              <a:rPr lang="en-US" sz="800" dirty="0">
                <a:ea typeface="맑은 고딕"/>
              </a:rPr>
              <a:t>    &lt;property&gt;</a:t>
            </a:r>
          </a:p>
          <a:p>
            <a:r>
              <a:rPr lang="en-US" sz="800" dirty="0">
                <a:ea typeface="맑은 고딕"/>
              </a:rPr>
              <a:t>        &lt;name&gt;</a:t>
            </a:r>
            <a:r>
              <a:rPr lang="en-US" sz="800" dirty="0" err="1">
                <a:ea typeface="맑은 고딕"/>
              </a:rPr>
              <a:t>dfs.http.address</a:t>
            </a:r>
            <a:r>
              <a:rPr lang="en-US" sz="800" dirty="0">
                <a:ea typeface="맑은 고딕"/>
              </a:rPr>
              <a:t>&lt;/name&gt;</a:t>
            </a:r>
          </a:p>
          <a:p>
            <a:r>
              <a:rPr lang="en-US" sz="800" dirty="0">
                <a:ea typeface="맑은 고딕"/>
              </a:rPr>
              <a:t>        &lt;value&gt;</a:t>
            </a:r>
            <a:r>
              <a:rPr lang="ko-KR" altLang="en-US" sz="800" dirty="0">
                <a:ea typeface="맑은 고딕"/>
              </a:rPr>
              <a:t>고정</a:t>
            </a:r>
            <a:r>
              <a:rPr lang="en-US" sz="800" dirty="0">
                <a:ea typeface="맑은 고딕"/>
              </a:rPr>
              <a:t> ip:50070&lt;/value&gt;</a:t>
            </a:r>
          </a:p>
          <a:p>
            <a:r>
              <a:rPr lang="en-US" sz="800" dirty="0">
                <a:ea typeface="맑은 고딕"/>
              </a:rPr>
              <a:t>    &lt;/property&gt;</a:t>
            </a:r>
          </a:p>
          <a:p>
            <a:r>
              <a:rPr lang="en-US" sz="800" dirty="0">
                <a:ea typeface="맑은 고딕"/>
              </a:rPr>
              <a:t>    &lt;property&gt;</a:t>
            </a:r>
          </a:p>
          <a:p>
            <a:r>
              <a:rPr lang="en-US" sz="800" dirty="0">
                <a:ea typeface="맑은 고딕"/>
              </a:rPr>
              <a:t>        &lt;name&gt;</a:t>
            </a:r>
            <a:r>
              <a:rPr lang="en-US" sz="800" dirty="0" err="1">
                <a:ea typeface="맑은 고딕"/>
              </a:rPr>
              <a:t>dfs.secondary.http.address</a:t>
            </a:r>
            <a:r>
              <a:rPr lang="en-US" sz="800" dirty="0">
                <a:ea typeface="맑은 고딕"/>
              </a:rPr>
              <a:t>&lt;/name&gt;</a:t>
            </a:r>
          </a:p>
          <a:p>
            <a:r>
              <a:rPr lang="en-US" sz="800" dirty="0">
                <a:ea typeface="맑은 고딕"/>
              </a:rPr>
              <a:t>        &lt;value&gt;</a:t>
            </a:r>
            <a:r>
              <a:rPr lang="ko-KR" altLang="en-US" sz="800" dirty="0">
                <a:ea typeface="맑은 고딕"/>
              </a:rPr>
              <a:t>고정</a:t>
            </a:r>
            <a:r>
              <a:rPr lang="en-US" sz="800" dirty="0">
                <a:ea typeface="맑은 고딕"/>
              </a:rPr>
              <a:t> ip:50090&lt;/value&gt;</a:t>
            </a:r>
          </a:p>
          <a:p>
            <a:r>
              <a:rPr lang="en-US" sz="800" dirty="0">
                <a:ea typeface="맑은 고딕"/>
              </a:rPr>
              <a:t>    &lt;/property&gt;</a:t>
            </a:r>
          </a:p>
          <a:p>
            <a:r>
              <a:rPr lang="en-US" sz="800" dirty="0">
                <a:ea typeface="맑은 고딕"/>
              </a:rPr>
              <a:t>&lt;/configuration&gt;</a:t>
            </a:r>
          </a:p>
        </p:txBody>
      </p:sp>
      <p:pic>
        <p:nvPicPr>
          <p:cNvPr id="2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3FB52DE-18AB-4C6D-8F4A-740C8425E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AFA6663-FA71-4993-B16F-94465A02151D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59FD50D-7116-405D-A61B-E0BA7D07A90D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7A7E9A-0DD1-46CF-88B1-D2A023B1D43B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1EBC4822-4E0A-4C43-BE7D-8B533CE729C7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921D980D-A4A8-4112-A944-4B7264A3ADF2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76FB96A7-933F-4034-AD3D-4D04DE611E5E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7A2B80C-EE28-4FFF-90C6-89F84BC0A2E9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가상 분산 모드</a:t>
            </a:r>
          </a:p>
        </p:txBody>
      </p:sp>
    </p:spTree>
    <p:extLst>
      <p:ext uri="{BB962C8B-B14F-4D97-AF65-F5344CB8AC3E}">
        <p14:creationId xmlns:p14="http://schemas.microsoft.com/office/powerpoint/2010/main" val="269720573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32316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ea typeface="맑은 고딕"/>
              </a:rPr>
              <a:t>hadoop2/</a:t>
            </a:r>
            <a:r>
              <a:rPr lang="en-US" altLang="ko-KR" dirty="0" err="1">
                <a:ea typeface="맑은 고딕"/>
              </a:rPr>
              <a:t>etc</a:t>
            </a:r>
            <a:r>
              <a:rPr lang="en-US" altLang="ko-KR" dirty="0">
                <a:ea typeface="맑은 고딕"/>
              </a:rPr>
              <a:t>/</a:t>
            </a:r>
            <a:r>
              <a:rPr lang="en-US" altLang="ko-KR" dirty="0" err="1">
                <a:ea typeface="맑은 고딕"/>
              </a:rPr>
              <a:t>hadoop</a:t>
            </a:r>
            <a:r>
              <a:rPr lang="en-US" altLang="ko-KR" dirty="0">
                <a:ea typeface="맑은 고딕"/>
              </a:rPr>
              <a:t>/ </a:t>
            </a:r>
            <a:r>
              <a:rPr lang="en-US" altLang="ko-KR" dirty="0" err="1">
                <a:ea typeface="맑은 고딕"/>
              </a:rPr>
              <a:t>디렉토리에서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mapred-site.xml.template를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mapred-site.xml로</a:t>
            </a:r>
            <a:r>
              <a:rPr lang="en-US" altLang="ko-KR" dirty="0">
                <a:ea typeface="맑은 고딕"/>
              </a:rPr>
              <a:t> mv </a:t>
            </a:r>
            <a:r>
              <a:rPr lang="en-US" altLang="ko-KR" dirty="0" err="1">
                <a:ea typeface="맑은 고딕"/>
              </a:rPr>
              <a:t>이후</a:t>
            </a:r>
            <a:endParaRPr lang="ko-KR" altLang="en-US" dirty="0"/>
          </a:p>
          <a:p>
            <a:r>
              <a:rPr lang="en-US" altLang="ko-KR" dirty="0">
                <a:ea typeface="맑은 고딕"/>
              </a:rPr>
              <a:t>vim </a:t>
            </a:r>
            <a:r>
              <a:rPr lang="en-US" altLang="ko-KR" dirty="0" err="1">
                <a:ea typeface="맑은 고딕"/>
              </a:rPr>
              <a:t>편집기로</a:t>
            </a:r>
            <a:r>
              <a:rPr lang="en-US" altLang="ko-KR" dirty="0">
                <a:ea typeface="맑은 고딕"/>
              </a:rPr>
              <a:t> mapred-site.xml </a:t>
            </a:r>
            <a:r>
              <a:rPr lang="en-US" altLang="ko-KR" dirty="0" err="1">
                <a:ea typeface="맑은 고딕"/>
              </a:rPr>
              <a:t>파일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편집</a:t>
            </a:r>
            <a:endParaRPr lang="en-US" dirty="0"/>
          </a:p>
          <a:p>
            <a:endParaRPr lang="en-US" altLang="ko-KR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[</a:t>
            </a:r>
            <a:r>
              <a:rPr lang="en-US" sz="1100" dirty="0" err="1">
                <a:ea typeface="맑은 고딕"/>
              </a:rPr>
              <a:t>hadoop@localhost</a:t>
            </a:r>
            <a:r>
              <a:rPr lang="en-US" sz="1100" dirty="0">
                <a:ea typeface="맑은 고딕"/>
              </a:rPr>
              <a:t> </a:t>
            </a:r>
            <a:r>
              <a:rPr lang="en-US" sz="1100" dirty="0" err="1">
                <a:ea typeface="맑은 고딕"/>
              </a:rPr>
              <a:t>hadoop</a:t>
            </a:r>
            <a:r>
              <a:rPr lang="en-US" sz="1100" dirty="0">
                <a:ea typeface="맑은 고딕"/>
              </a:rPr>
              <a:t>]$ mv </a:t>
            </a:r>
            <a:r>
              <a:rPr lang="en-US" sz="1100" dirty="0" err="1">
                <a:ea typeface="맑은 고딕"/>
              </a:rPr>
              <a:t>mapred-site.xml.template</a:t>
            </a:r>
            <a:r>
              <a:rPr lang="en-US" sz="1100" dirty="0">
                <a:ea typeface="맑은 고딕"/>
              </a:rPr>
              <a:t> mapred-site.xml</a:t>
            </a:r>
            <a:endParaRPr lang="en-US" altLang="ko-KR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[</a:t>
            </a:r>
            <a:r>
              <a:rPr lang="en-US" sz="1100" dirty="0" err="1">
                <a:ea typeface="맑은 고딕"/>
              </a:rPr>
              <a:t>hadoop@localhost</a:t>
            </a:r>
            <a:r>
              <a:rPr lang="en-US" sz="1100" dirty="0">
                <a:ea typeface="맑은 고딕"/>
              </a:rPr>
              <a:t> </a:t>
            </a:r>
            <a:r>
              <a:rPr lang="en-US" sz="1100" dirty="0" err="1">
                <a:ea typeface="맑은 고딕"/>
              </a:rPr>
              <a:t>hadoop</a:t>
            </a:r>
            <a:r>
              <a:rPr lang="en-US" sz="1100" dirty="0">
                <a:ea typeface="맑은 고딕"/>
              </a:rPr>
              <a:t>]$ vim mapred-site.xml</a:t>
            </a:r>
          </a:p>
          <a:p>
            <a:endParaRPr lang="en-US" sz="1100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* &lt;configuration&gt;&lt;/configuration&gt; </a:t>
            </a:r>
            <a:r>
              <a:rPr lang="ko-KR" altLang="en-US" sz="1100" dirty="0">
                <a:ea typeface="맑은 고딕"/>
              </a:rPr>
              <a:t>부분에서</a:t>
            </a:r>
            <a:r>
              <a:rPr lang="en-US" altLang="ko-KR" sz="1100" dirty="0">
                <a:ea typeface="맑은 고딕"/>
              </a:rPr>
              <a:t> 안 </a:t>
            </a:r>
            <a:r>
              <a:rPr lang="en-US" altLang="ko-KR" sz="1100" dirty="0" err="1">
                <a:ea typeface="맑은 고딕"/>
              </a:rPr>
              <a:t>부분을</a:t>
            </a:r>
            <a:r>
              <a:rPr lang="en-US" altLang="ko-KR" sz="1100" dirty="0">
                <a:ea typeface="맑은 고딕"/>
              </a:rPr>
              <a:t> </a:t>
            </a:r>
            <a:r>
              <a:rPr lang="en-US" altLang="ko-KR" sz="1100" dirty="0" err="1">
                <a:ea typeface="맑은 고딕"/>
              </a:rPr>
              <a:t>수정해야함</a:t>
            </a:r>
            <a:endParaRPr lang="en-US" sz="1100" dirty="0">
              <a:ea typeface="맑은 고딕"/>
            </a:endParaRPr>
          </a:p>
          <a:p>
            <a:endParaRPr lang="en-US" altLang="ko-KR" sz="1100" dirty="0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&lt;configuration&gt;</a:t>
            </a:r>
          </a:p>
          <a:p>
            <a:r>
              <a:rPr lang="en-US" altLang="ko-KR" sz="1100" dirty="0">
                <a:ea typeface="맑은 고딕"/>
              </a:rPr>
              <a:t>           &lt;property&gt;</a:t>
            </a:r>
          </a:p>
          <a:p>
            <a:r>
              <a:rPr lang="en-US" altLang="ko-KR" sz="1100" dirty="0">
                <a:ea typeface="맑은 고딕"/>
              </a:rPr>
              <a:t>                     &lt;name&gt;mapreduce.framework.name&lt;/name&gt;</a:t>
            </a:r>
          </a:p>
          <a:p>
            <a:r>
              <a:rPr lang="en-US" altLang="ko-KR" sz="1100" dirty="0">
                <a:ea typeface="맑은 고딕"/>
              </a:rPr>
              <a:t>                     &lt;value&gt;yarn&lt;/value&gt;</a:t>
            </a:r>
          </a:p>
          <a:p>
            <a:r>
              <a:rPr lang="en-US" altLang="ko-KR" sz="1100" dirty="0">
                <a:ea typeface="맑은 고딕"/>
              </a:rPr>
              <a:t>           &lt;/property</a:t>
            </a:r>
          </a:p>
          <a:p>
            <a:r>
              <a:rPr lang="en-US" altLang="ko-KR" sz="1100" dirty="0">
                <a:ea typeface="맑은 고딕"/>
              </a:rPr>
              <a:t>&lt;/configuration&gt;</a:t>
            </a:r>
          </a:p>
          <a:p>
            <a:endParaRPr lang="en-US" altLang="ko-KR" sz="1100" dirty="0">
              <a:ea typeface="맑은 고딕"/>
            </a:endParaRPr>
          </a:p>
        </p:txBody>
      </p:sp>
      <p:pic>
        <p:nvPicPr>
          <p:cNvPr id="3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A68E2520-8B46-4E6C-AF10-51A784267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1723371-E094-481F-BE5D-842BB3F41F4B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E677158-BD3D-4DE3-8677-674597A5075B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D1600AF-2670-4FF3-A4F3-3B7E06562413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062CDE5C-7AE1-4EAB-B32B-3A774968352A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93F3BE47-A447-4FB1-A08A-35F8C2B779F5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D7C40366-F71A-4BA2-9A04-AAB9AB0DDD43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998C0A6-B153-4786-A2D8-6BA331847463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가상 분산 모드</a:t>
            </a:r>
          </a:p>
        </p:txBody>
      </p:sp>
    </p:spTree>
    <p:extLst>
      <p:ext uri="{BB962C8B-B14F-4D97-AF65-F5344CB8AC3E}">
        <p14:creationId xmlns:p14="http://schemas.microsoft.com/office/powerpoint/2010/main" val="307253925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7264399" y="1830613"/>
            <a:ext cx="2779485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ea typeface="맑은 고딕"/>
              </a:rPr>
              <a:t>[hadoop@localhost hadoop]$ java –version</a:t>
            </a:r>
            <a:endParaRPr lang="ko-KR" altLang="en-US" dirty="0">
              <a:ea typeface="맑은 고딕"/>
            </a:endParaRPr>
          </a:p>
          <a:p>
            <a:r>
              <a:rPr lang="en-US" sz="1000" dirty="0">
                <a:ea typeface="맑은 고딕"/>
              </a:rPr>
              <a:t>java </a:t>
            </a:r>
            <a:r>
              <a:rPr lang="ko-KR" altLang="en-US" sz="1000" dirty="0">
                <a:ea typeface="맑은 고딕"/>
              </a:rPr>
              <a:t>버전</a:t>
            </a:r>
            <a:r>
              <a:rPr lang="en-US" sz="1000" dirty="0">
                <a:ea typeface="맑은 고딕"/>
              </a:rPr>
              <a:t> </a:t>
            </a:r>
            <a:r>
              <a:rPr lang="ko-KR" altLang="en-US" sz="1000">
                <a:ea typeface="맑은 고딕"/>
              </a:rPr>
              <a:t>확인</a:t>
            </a:r>
            <a:r>
              <a:rPr lang="en-US" altLang="ko-KR" sz="1000">
                <a:ea typeface="맑은 고딕"/>
              </a:rPr>
              <a:t> </a:t>
            </a:r>
            <a:r>
              <a:rPr lang="ko-KR" altLang="en-US" sz="1000">
                <a:ea typeface="맑은 고딕"/>
              </a:rPr>
              <a:t>발생</a:t>
            </a:r>
            <a:endParaRPr lang="ko-KR" altLang="en-US">
              <a:ea typeface="맑은 고딕"/>
            </a:endParaRPr>
          </a:p>
          <a:p>
            <a:endParaRPr lang="en-US"/>
          </a:p>
          <a:p>
            <a:endParaRPr lang="en-US"/>
          </a:p>
        </p:txBody>
      </p:sp>
      <p:pic>
        <p:nvPicPr>
          <p:cNvPr id="2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F6969DB-9B4E-4420-8BA8-737713C4F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2559BE3-2733-4B89-BA52-287DEDEC9DCE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3A7AC7F-9FB5-4BD8-93EC-B28FCD272A68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7B060B1-5D87-4E25-9938-63A828F6DA27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DF139BC4-9C29-4C84-949B-EDDEB2C14008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F030A818-4907-4672-A4A4-5C98EE554C21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D81535C9-F6E7-4F7B-B8DF-C36659F74B0D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F4B63C4-1322-4857-9971-6E019E5EC09C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가상 분산 모드</a:t>
            </a:r>
          </a:p>
        </p:txBody>
      </p:sp>
    </p:spTree>
    <p:extLst>
      <p:ext uri="{BB962C8B-B14F-4D97-AF65-F5344CB8AC3E}">
        <p14:creationId xmlns:p14="http://schemas.microsoft.com/office/powerpoint/2010/main" val="158770831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193899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ea typeface="맑은 고딕"/>
              </a:rPr>
              <a:t>hadoop2/etc/hadoop/ 디렉토리에서 vim 편집기로 </a:t>
            </a:r>
            <a:r>
              <a:rPr lang="en-US" altLang="ko-KR">
                <a:ea typeface="맑은 고딕"/>
              </a:rPr>
              <a:t>hadoop-env.sh 파일 편집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sz="1100">
                <a:ea typeface="맑은 고딕"/>
              </a:rPr>
              <a:t>[hadoop@localhost hadoop]$ vim hadoop-env.sh</a:t>
            </a:r>
            <a:endParaRPr lang="en-US" altLang="ko-KR" dirty="0">
              <a:ea typeface="맑은 고딕"/>
            </a:endParaRPr>
          </a:p>
          <a:p>
            <a:endParaRPr lang="en-US" sz="1100" dirty="0">
              <a:ea typeface="맑은 고딕"/>
            </a:endParaRPr>
          </a:p>
          <a:p>
            <a:r>
              <a:rPr lang="en-US" sz="1100">
                <a:ea typeface="맑은 고딕"/>
              </a:rPr>
              <a:t>JAVA_HOME </a:t>
            </a:r>
            <a:r>
              <a:rPr lang="ko-KR" altLang="en-US" sz="1100">
                <a:ea typeface="맑은 고딕"/>
              </a:rPr>
              <a:t>부분</a:t>
            </a:r>
            <a:r>
              <a:rPr lang="en-US" sz="1100" dirty="0">
                <a:ea typeface="맑은 고딕"/>
              </a:rPr>
              <a:t> </a:t>
            </a:r>
            <a:r>
              <a:rPr lang="ko-KR" altLang="en-US" sz="1100">
                <a:ea typeface="맑은 고딕"/>
              </a:rPr>
              <a:t>수정</a:t>
            </a:r>
            <a:endParaRPr lang="en-US">
              <a:ea typeface="맑은 고딕"/>
            </a:endParaRPr>
          </a:p>
          <a:p>
            <a:endParaRPr lang="ko-KR" altLang="en-US" sz="1100" dirty="0">
              <a:ea typeface="맑은 고딕"/>
            </a:endParaRPr>
          </a:p>
          <a:p>
            <a:r>
              <a:rPr lang="en-US" altLang="ko-KR" sz="1100">
                <a:ea typeface="맑은 고딕"/>
              </a:rPr>
              <a:t>export</a:t>
            </a:r>
            <a:r>
              <a:rPr lang="en-US" sz="1100">
                <a:ea typeface="맑은 고딕"/>
              </a:rPr>
              <a:t> JAVA_HOME=/usr/java</a:t>
            </a:r>
            <a:r>
              <a:rPr lang="ko-KR" altLang="en-US" sz="1100" dirty="0">
                <a:ea typeface="맑은 고딕"/>
              </a:rPr>
              <a:t>를</a:t>
            </a:r>
            <a:endParaRPr lang="en-US" altLang="ko-KR" sz="1100" dirty="0">
              <a:ea typeface="맑은 고딕"/>
            </a:endParaRPr>
          </a:p>
          <a:p>
            <a:r>
              <a:rPr lang="en-US" sz="1100">
                <a:ea typeface="맑은 고딕"/>
              </a:rPr>
              <a:t>export JAVA_HOME=${JAVA_HOME}</a:t>
            </a:r>
            <a:r>
              <a:rPr lang="ko-KR" altLang="en-US" sz="1100">
                <a:ea typeface="맑은 고딕"/>
              </a:rPr>
              <a:t>으로</a:t>
            </a:r>
            <a:r>
              <a:rPr lang="en-US" sz="1100" dirty="0">
                <a:ea typeface="맑은 고딕"/>
              </a:rPr>
              <a:t> </a:t>
            </a:r>
            <a:r>
              <a:rPr lang="ko-KR" altLang="en-US" sz="1100">
                <a:ea typeface="맑은 고딕"/>
              </a:rPr>
              <a:t>변경</a:t>
            </a:r>
            <a:endParaRPr lang="en-US" sz="1100" dirty="0">
              <a:ea typeface="맑은 고딕"/>
            </a:endParaRPr>
          </a:p>
        </p:txBody>
      </p:sp>
      <p:pic>
        <p:nvPicPr>
          <p:cNvPr id="3" name="그림 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69AF85D-08C7-48FD-90C4-0596CF484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3BCDA17-649E-43D6-A902-11EC1EF0CFC8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E843DA4-1AAE-433C-8C73-7A8E22B57BF0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EECA6CC-B0C2-437E-8D26-BB3B453A4E37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0C73ACCD-49DD-408F-8664-B698AB6EE34D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FCCDED54-C657-46AA-8D66-CB332131157F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8F812505-9125-463A-9401-DE7F67EBE0E6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9382D96-9386-424A-9B19-4C762D8420ED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가상 분산 모드</a:t>
            </a:r>
          </a:p>
        </p:txBody>
      </p:sp>
    </p:spTree>
    <p:extLst>
      <p:ext uri="{BB962C8B-B14F-4D97-AF65-F5344CB8AC3E}">
        <p14:creationId xmlns:p14="http://schemas.microsoft.com/office/powerpoint/2010/main" val="2260632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5FCAC8FF-637B-404D-972C-CAF4DB9385D5}"/>
              </a:ext>
            </a:extLst>
          </p:cNvPr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Block Replication </a:t>
            </a:r>
            <a:r>
              <a:rPr lang="ko-KR" altLang="en-US" b="1" dirty="0">
                <a:solidFill>
                  <a:schemeClr val="tx1"/>
                </a:solidFill>
              </a:rPr>
              <a:t>설정 확인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2FF157-3AEB-43B5-9A84-127818A28617}"/>
              </a:ext>
            </a:extLst>
          </p:cNvPr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2" name="갈매기형 수장 15">
              <a:extLst>
                <a:ext uri="{FF2B5EF4-FFF2-40B4-BE49-F238E27FC236}">
                  <a16:creationId xmlns:a16="http://schemas.microsoft.com/office/drawing/2014/main" id="{59ADD99F-C777-4292-B0A7-77F327966E61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갈매기형 수장 16">
              <a:extLst>
                <a:ext uri="{FF2B5EF4-FFF2-40B4-BE49-F238E27FC236}">
                  <a16:creationId xmlns:a16="http://schemas.microsoft.com/office/drawing/2014/main" id="{38CB9FA3-3089-40BD-96C9-75A5D5891089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오각형 17">
              <a:extLst>
                <a:ext uri="{FF2B5EF4-FFF2-40B4-BE49-F238E27FC236}">
                  <a16:creationId xmlns:a16="http://schemas.microsoft.com/office/drawing/2014/main" id="{8405E6E9-BA60-4399-8243-03399E951643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FE6D081-D69B-4D41-90D5-AF25B95BD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65" y="1663746"/>
            <a:ext cx="10165773" cy="358408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49A2C74-413F-48AD-BC42-B8D51AD95232}"/>
              </a:ext>
            </a:extLst>
          </p:cNvPr>
          <p:cNvSpPr/>
          <p:nvPr/>
        </p:nvSpPr>
        <p:spPr>
          <a:xfrm>
            <a:off x="4166755" y="4852555"/>
            <a:ext cx="644236" cy="2701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EEAF3C-09F2-4B37-B4B8-10E46829B76E}"/>
              </a:ext>
            </a:extLst>
          </p:cNvPr>
          <p:cNvSpPr txBox="1"/>
          <p:nvPr/>
        </p:nvSpPr>
        <p:spPr>
          <a:xfrm>
            <a:off x="163902" y="68055"/>
            <a:ext cx="83670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2.2 Requirements in Detail (Ambari)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62878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480131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ea typeface="맑은 고딕"/>
              </a:rPr>
              <a:t>hadoop2/etc/hadoop/ 디렉토리에서 vim 편집기로 yarn-site.xml </a:t>
            </a:r>
            <a:r>
              <a:rPr lang="en-US" altLang="ko-KR" dirty="0" err="1">
                <a:ea typeface="맑은 고딕"/>
              </a:rPr>
              <a:t>파일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편집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[</a:t>
            </a:r>
            <a:r>
              <a:rPr lang="en-US" sz="1100" dirty="0" err="1">
                <a:ea typeface="맑은 고딕"/>
              </a:rPr>
              <a:t>hadoop@localhost</a:t>
            </a:r>
            <a:r>
              <a:rPr lang="en-US" sz="1100" dirty="0">
                <a:ea typeface="맑은 고딕"/>
              </a:rPr>
              <a:t> </a:t>
            </a:r>
            <a:r>
              <a:rPr lang="en-US" sz="1100" dirty="0" err="1">
                <a:ea typeface="맑은 고딕"/>
              </a:rPr>
              <a:t>hadoop</a:t>
            </a:r>
            <a:r>
              <a:rPr lang="en-US" sz="1100" dirty="0">
                <a:ea typeface="맑은 고딕"/>
              </a:rPr>
              <a:t>]$ vim yarn-site.xml</a:t>
            </a:r>
            <a:endParaRPr lang="en-US" altLang="ko-KR" dirty="0">
              <a:ea typeface="맑은 고딕"/>
            </a:endParaRPr>
          </a:p>
          <a:p>
            <a:endParaRPr lang="en-US" sz="1100" dirty="0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&lt;configuration&gt;&lt;/configuration&gt;</a:t>
            </a:r>
            <a:r>
              <a:rPr lang="ko-KR" altLang="en-US" sz="1100" dirty="0">
                <a:ea typeface="맑은 고딕"/>
              </a:rPr>
              <a:t> </a:t>
            </a:r>
            <a:r>
              <a:rPr lang="ko-KR" sz="1100" dirty="0">
                <a:ea typeface="맑은 고딕"/>
              </a:rPr>
              <a:t>부분</a:t>
            </a:r>
            <a:r>
              <a:rPr lang="ko-KR" altLang="en-US" sz="1100" dirty="0">
                <a:ea typeface="맑은 고딕"/>
              </a:rPr>
              <a:t> </a:t>
            </a:r>
            <a:r>
              <a:rPr lang="ko-KR" sz="1100" dirty="0">
                <a:ea typeface="맑은 고딕"/>
              </a:rPr>
              <a:t>안에 수정해야함</a:t>
            </a:r>
            <a:endParaRPr lang="en-US" dirty="0"/>
          </a:p>
          <a:p>
            <a:endParaRPr lang="ko-KR" altLang="en-US" sz="1100" dirty="0">
              <a:ea typeface="맑은 고딕"/>
            </a:endParaRPr>
          </a:p>
          <a:p>
            <a:r>
              <a:rPr lang="en-US" altLang="ko-KR" sz="800" dirty="0">
                <a:ea typeface="맑은 고딕"/>
              </a:rPr>
              <a:t>&lt;configuration&gt;</a:t>
            </a:r>
            <a:endParaRPr lang="en-US" sz="800" dirty="0">
              <a:ea typeface="맑은 고딕"/>
            </a:endParaRPr>
          </a:p>
          <a:p>
            <a:r>
              <a:rPr lang="ko-KR" altLang="en-US" sz="800" dirty="0">
                <a:ea typeface="맑은 고딕"/>
              </a:rPr>
              <a:t>    </a:t>
            </a:r>
            <a:r>
              <a:rPr lang="en-US" altLang="ko-KR" sz="800" dirty="0">
                <a:ea typeface="맑은 고딕"/>
              </a:rPr>
              <a:t>&lt;property&gt;</a:t>
            </a:r>
            <a:endParaRPr lang="en-US" sz="800" dirty="0">
              <a:ea typeface="맑은 고딕"/>
            </a:endParaRPr>
          </a:p>
          <a:p>
            <a:r>
              <a:rPr lang="ko-KR" altLang="en-US" sz="800" dirty="0">
                <a:ea typeface="맑은 고딕"/>
              </a:rPr>
              <a:t>        </a:t>
            </a:r>
            <a:r>
              <a:rPr lang="en-US" altLang="ko-KR" sz="800" dirty="0">
                <a:ea typeface="맑은 고딕"/>
              </a:rPr>
              <a:t>&lt;name&gt;</a:t>
            </a:r>
            <a:r>
              <a:rPr lang="en-US" altLang="ko-KR" sz="800" dirty="0" err="1">
                <a:ea typeface="맑은 고딕"/>
              </a:rPr>
              <a:t>yarn.nodemanager.aux</a:t>
            </a:r>
            <a:r>
              <a:rPr lang="en-US" altLang="ko-KR" sz="800" dirty="0">
                <a:ea typeface="맑은 고딕"/>
              </a:rPr>
              <a:t>-services&lt;/name&gt;</a:t>
            </a:r>
            <a:endParaRPr lang="en-US" sz="800" dirty="0">
              <a:ea typeface="맑은 고딕"/>
            </a:endParaRPr>
          </a:p>
          <a:p>
            <a:r>
              <a:rPr lang="ko-KR" altLang="en-US" sz="800" dirty="0">
                <a:ea typeface="맑은 고딕"/>
              </a:rPr>
              <a:t>        </a:t>
            </a:r>
            <a:r>
              <a:rPr lang="en-US" altLang="ko-KR" sz="800" dirty="0">
                <a:ea typeface="맑은 고딕"/>
              </a:rPr>
              <a:t>&lt;value&gt;</a:t>
            </a:r>
            <a:r>
              <a:rPr lang="en-US" altLang="ko-KR" sz="800" dirty="0" err="1">
                <a:ea typeface="맑은 고딕"/>
              </a:rPr>
              <a:t>mapreduce_shuffle</a:t>
            </a:r>
            <a:r>
              <a:rPr lang="en-US" altLang="ko-KR" sz="800" dirty="0">
                <a:ea typeface="맑은 고딕"/>
              </a:rPr>
              <a:t>&lt;/value&gt;</a:t>
            </a:r>
            <a:endParaRPr lang="en-US" sz="800" dirty="0">
              <a:ea typeface="맑은 고딕"/>
            </a:endParaRPr>
          </a:p>
          <a:p>
            <a:r>
              <a:rPr lang="ko-KR" altLang="en-US" sz="800" dirty="0">
                <a:ea typeface="맑은 고딕"/>
              </a:rPr>
              <a:t>    </a:t>
            </a:r>
            <a:r>
              <a:rPr lang="en-US" altLang="ko-KR" sz="800" dirty="0">
                <a:ea typeface="맑은 고딕"/>
              </a:rPr>
              <a:t>&lt;/property&gt;</a:t>
            </a:r>
            <a:endParaRPr lang="en-US" sz="800" dirty="0">
              <a:ea typeface="맑은 고딕"/>
            </a:endParaRPr>
          </a:p>
          <a:p>
            <a:r>
              <a:rPr lang="ko-KR" altLang="en-US" sz="800" dirty="0">
                <a:ea typeface="맑은 고딕"/>
              </a:rPr>
              <a:t>    </a:t>
            </a:r>
            <a:r>
              <a:rPr lang="en-US" altLang="ko-KR" sz="800" dirty="0">
                <a:ea typeface="맑은 고딕"/>
              </a:rPr>
              <a:t>&lt;property&gt;</a:t>
            </a:r>
            <a:endParaRPr lang="en-US" sz="800" dirty="0">
              <a:ea typeface="맑은 고딕"/>
            </a:endParaRPr>
          </a:p>
          <a:p>
            <a:r>
              <a:rPr lang="ko-KR" altLang="en-US" sz="800" dirty="0">
                <a:ea typeface="맑은 고딕"/>
              </a:rPr>
              <a:t>        </a:t>
            </a:r>
            <a:r>
              <a:rPr lang="en-US" altLang="ko-KR" sz="800" dirty="0">
                <a:ea typeface="맑은 고딕"/>
              </a:rPr>
              <a:t>&lt;name&gt;</a:t>
            </a:r>
            <a:r>
              <a:rPr lang="en-US" altLang="ko-KR" sz="800" dirty="0" err="1">
                <a:ea typeface="맑은 고딕"/>
              </a:rPr>
              <a:t>yarn.nodemanager.aux-services.mapreduce_shuffle.class</a:t>
            </a:r>
            <a:r>
              <a:rPr lang="en-US" altLang="ko-KR" sz="800" dirty="0">
                <a:ea typeface="맑은 고딕"/>
              </a:rPr>
              <a:t>&lt;/name&gt;</a:t>
            </a:r>
            <a:endParaRPr lang="en-US" sz="800" dirty="0">
              <a:ea typeface="맑은 고딕"/>
            </a:endParaRPr>
          </a:p>
          <a:p>
            <a:r>
              <a:rPr lang="ko-KR" altLang="en-US" sz="800" dirty="0">
                <a:ea typeface="맑은 고딕"/>
              </a:rPr>
              <a:t>        </a:t>
            </a:r>
            <a:r>
              <a:rPr lang="en-US" altLang="ko-KR" sz="800" dirty="0">
                <a:ea typeface="맑은 고딕"/>
              </a:rPr>
              <a:t>&lt;value&gt;</a:t>
            </a:r>
            <a:r>
              <a:rPr lang="en-US" altLang="ko-KR" sz="800" dirty="0" err="1">
                <a:ea typeface="맑은 고딕"/>
              </a:rPr>
              <a:t>org.apache.hadoop.mapred.ShuffleHandler</a:t>
            </a:r>
            <a:r>
              <a:rPr lang="en-US" altLang="ko-KR" sz="800" dirty="0">
                <a:ea typeface="맑은 고딕"/>
              </a:rPr>
              <a:t>&lt;/value&gt;</a:t>
            </a:r>
            <a:endParaRPr lang="en-US" sz="800" dirty="0">
              <a:ea typeface="맑은 고딕"/>
            </a:endParaRPr>
          </a:p>
          <a:p>
            <a:r>
              <a:rPr lang="ko-KR" altLang="en-US" sz="800" dirty="0">
                <a:ea typeface="맑은 고딕"/>
              </a:rPr>
              <a:t>    </a:t>
            </a:r>
            <a:r>
              <a:rPr lang="en-US" altLang="ko-KR" sz="800" dirty="0">
                <a:ea typeface="맑은 고딕"/>
              </a:rPr>
              <a:t>&lt;/property&gt;</a:t>
            </a:r>
            <a:endParaRPr lang="en-US" sz="800" dirty="0">
              <a:ea typeface="맑은 고딕"/>
            </a:endParaRPr>
          </a:p>
          <a:p>
            <a:r>
              <a:rPr lang="ko-KR" altLang="en-US" sz="800" dirty="0">
                <a:ea typeface="맑은 고딕"/>
              </a:rPr>
              <a:t>    </a:t>
            </a:r>
            <a:r>
              <a:rPr lang="en-US" altLang="ko-KR" sz="800" dirty="0">
                <a:ea typeface="맑은 고딕"/>
              </a:rPr>
              <a:t>&lt;property&gt;</a:t>
            </a:r>
            <a:endParaRPr lang="en-US" sz="800" dirty="0">
              <a:ea typeface="맑은 고딕"/>
            </a:endParaRPr>
          </a:p>
          <a:p>
            <a:r>
              <a:rPr lang="ko-KR" altLang="en-US" sz="800" dirty="0">
                <a:ea typeface="맑은 고딕"/>
              </a:rPr>
              <a:t>        </a:t>
            </a:r>
            <a:r>
              <a:rPr lang="en-US" altLang="ko-KR" sz="800" dirty="0">
                <a:ea typeface="맑은 고딕"/>
              </a:rPr>
              <a:t>&lt;name&gt;</a:t>
            </a:r>
            <a:r>
              <a:rPr lang="en-US" altLang="ko-KR" sz="800" dirty="0" err="1">
                <a:ea typeface="맑은 고딕"/>
              </a:rPr>
              <a:t>yarn.nodemanager.local-dirs</a:t>
            </a:r>
            <a:r>
              <a:rPr lang="en-US" altLang="ko-KR" sz="800" dirty="0">
                <a:ea typeface="맑은 고딕"/>
              </a:rPr>
              <a:t>&lt;/name&gt;</a:t>
            </a:r>
            <a:endParaRPr lang="en-US" sz="800" dirty="0">
              <a:ea typeface="맑은 고딕"/>
            </a:endParaRPr>
          </a:p>
          <a:p>
            <a:r>
              <a:rPr lang="ko-KR" altLang="en-US" sz="800" dirty="0">
                <a:ea typeface="맑은 고딕"/>
              </a:rPr>
              <a:t>        </a:t>
            </a:r>
            <a:r>
              <a:rPr lang="en-US" altLang="ko-KR" sz="800" dirty="0">
                <a:ea typeface="맑은 고딕"/>
              </a:rPr>
              <a:t>&lt;value&gt;/home/</a:t>
            </a:r>
            <a:r>
              <a:rPr lang="en-US" altLang="ko-KR" sz="800" dirty="0" err="1">
                <a:ea typeface="맑은 고딕"/>
              </a:rPr>
              <a:t>hadoop</a:t>
            </a:r>
            <a:r>
              <a:rPr lang="en-US" altLang="ko-KR" sz="800" dirty="0">
                <a:ea typeface="맑은 고딕"/>
              </a:rPr>
              <a:t>/yarn/nm-local-</a:t>
            </a:r>
            <a:r>
              <a:rPr lang="en-US" altLang="ko-KR" sz="800" dirty="0" err="1">
                <a:ea typeface="맑은 고딕"/>
              </a:rPr>
              <a:t>dir</a:t>
            </a:r>
            <a:r>
              <a:rPr lang="en-US" altLang="ko-KR" sz="800" dirty="0">
                <a:ea typeface="맑은 고딕"/>
              </a:rPr>
              <a:t>&lt;/value&gt;</a:t>
            </a:r>
            <a:endParaRPr lang="en-US" sz="800" dirty="0">
              <a:ea typeface="맑은 고딕"/>
            </a:endParaRPr>
          </a:p>
          <a:p>
            <a:r>
              <a:rPr lang="ko-KR" altLang="en-US" sz="800" dirty="0">
                <a:ea typeface="맑은 고딕"/>
              </a:rPr>
              <a:t>    </a:t>
            </a:r>
            <a:r>
              <a:rPr lang="en-US" altLang="ko-KR" sz="800" dirty="0">
                <a:ea typeface="맑은 고딕"/>
              </a:rPr>
              <a:t>&lt;/property&gt;</a:t>
            </a:r>
            <a:endParaRPr lang="en-US" sz="800" dirty="0">
              <a:ea typeface="맑은 고딕"/>
            </a:endParaRPr>
          </a:p>
          <a:p>
            <a:r>
              <a:rPr lang="ko-KR" altLang="en-US" sz="800" dirty="0">
                <a:ea typeface="맑은 고딕"/>
              </a:rPr>
              <a:t>    </a:t>
            </a:r>
            <a:r>
              <a:rPr lang="en-US" altLang="ko-KR" sz="800" dirty="0">
                <a:ea typeface="맑은 고딕"/>
              </a:rPr>
              <a:t>&lt;property&gt;</a:t>
            </a:r>
            <a:endParaRPr lang="en-US" sz="800" dirty="0">
              <a:ea typeface="맑은 고딕"/>
            </a:endParaRPr>
          </a:p>
          <a:p>
            <a:r>
              <a:rPr lang="ko-KR" altLang="en-US" sz="800" dirty="0">
                <a:ea typeface="맑은 고딕"/>
              </a:rPr>
              <a:t>        </a:t>
            </a:r>
            <a:r>
              <a:rPr lang="en-US" altLang="ko-KR" sz="800" dirty="0">
                <a:ea typeface="맑은 고딕"/>
              </a:rPr>
              <a:t>&lt;name&gt;yarn.resourcemanager.fs.state-store.url&lt;/name&gt;</a:t>
            </a:r>
            <a:endParaRPr lang="en-US" sz="800" dirty="0">
              <a:ea typeface="맑은 고딕"/>
            </a:endParaRPr>
          </a:p>
          <a:p>
            <a:r>
              <a:rPr lang="ko-KR" altLang="en-US" sz="800" dirty="0">
                <a:ea typeface="맑은 고딕"/>
              </a:rPr>
              <a:t>        </a:t>
            </a:r>
            <a:r>
              <a:rPr lang="en-US" altLang="ko-KR" sz="800" dirty="0">
                <a:ea typeface="맑은 고딕"/>
              </a:rPr>
              <a:t>&lt;value&gt;/home/</a:t>
            </a:r>
            <a:r>
              <a:rPr lang="en-US" altLang="ko-KR" sz="800" dirty="0" err="1">
                <a:ea typeface="맑은 고딕"/>
              </a:rPr>
              <a:t>hadoop</a:t>
            </a:r>
            <a:r>
              <a:rPr lang="en-US" altLang="ko-KR" sz="800" dirty="0">
                <a:ea typeface="맑은 고딕"/>
              </a:rPr>
              <a:t>/data/yarn/system/</a:t>
            </a:r>
            <a:r>
              <a:rPr lang="en-US" altLang="ko-KR" sz="800" dirty="0" err="1">
                <a:ea typeface="맑은 고딕"/>
              </a:rPr>
              <a:t>rmstore</a:t>
            </a:r>
            <a:r>
              <a:rPr lang="en-US" altLang="ko-KR" sz="800" dirty="0">
                <a:ea typeface="맑은 고딕"/>
              </a:rPr>
              <a:t>&lt;/value&gt;</a:t>
            </a:r>
            <a:endParaRPr lang="en-US" sz="800" dirty="0">
              <a:ea typeface="맑은 고딕"/>
            </a:endParaRPr>
          </a:p>
          <a:p>
            <a:r>
              <a:rPr lang="ko-KR" altLang="en-US" sz="800" dirty="0">
                <a:ea typeface="맑은 고딕"/>
              </a:rPr>
              <a:t>    </a:t>
            </a:r>
            <a:r>
              <a:rPr lang="en-US" altLang="ko-KR" sz="800" dirty="0">
                <a:ea typeface="맑은 고딕"/>
              </a:rPr>
              <a:t>&lt;/property&gt;</a:t>
            </a:r>
            <a:endParaRPr lang="en-US" sz="800" dirty="0">
              <a:ea typeface="맑은 고딕"/>
            </a:endParaRPr>
          </a:p>
          <a:p>
            <a:r>
              <a:rPr lang="ko-KR" altLang="en-US" sz="800" dirty="0">
                <a:ea typeface="맑은 고딕"/>
              </a:rPr>
              <a:t>    </a:t>
            </a:r>
            <a:r>
              <a:rPr lang="en-US" altLang="ko-KR" sz="800" dirty="0">
                <a:ea typeface="맑은 고딕"/>
              </a:rPr>
              <a:t>&lt;property&gt;</a:t>
            </a:r>
            <a:endParaRPr lang="en-US" sz="800" dirty="0">
              <a:ea typeface="맑은 고딕"/>
            </a:endParaRPr>
          </a:p>
          <a:p>
            <a:r>
              <a:rPr lang="ko-KR" altLang="en-US" sz="800" dirty="0">
                <a:ea typeface="맑은 고딕"/>
              </a:rPr>
              <a:t>        </a:t>
            </a:r>
            <a:r>
              <a:rPr lang="en-US" altLang="ko-KR" sz="800" dirty="0">
                <a:ea typeface="맑은 고딕"/>
              </a:rPr>
              <a:t>&lt;name&gt;</a:t>
            </a:r>
            <a:r>
              <a:rPr lang="en-US" altLang="ko-KR" sz="800" dirty="0" err="1">
                <a:ea typeface="맑은 고딕"/>
              </a:rPr>
              <a:t>yarn.resourcemanager.hostname</a:t>
            </a:r>
            <a:r>
              <a:rPr lang="en-US" altLang="ko-KR" sz="800" dirty="0">
                <a:ea typeface="맑은 고딕"/>
              </a:rPr>
              <a:t>&lt;/name&gt;</a:t>
            </a:r>
            <a:endParaRPr lang="en-US" sz="800" dirty="0">
              <a:ea typeface="맑은 고딕"/>
            </a:endParaRPr>
          </a:p>
          <a:p>
            <a:r>
              <a:rPr lang="ko-KR" altLang="en-US" sz="800" dirty="0">
                <a:ea typeface="맑은 고딕"/>
              </a:rPr>
              <a:t>        </a:t>
            </a:r>
            <a:r>
              <a:rPr lang="en-US" altLang="ko-KR" sz="800" dirty="0">
                <a:ea typeface="맑은 고딕"/>
              </a:rPr>
              <a:t>&lt;value&gt;master&lt;/value&gt;</a:t>
            </a:r>
            <a:r>
              <a:rPr lang="ko-KR" altLang="en-US" sz="800" dirty="0">
                <a:ea typeface="맑은 고딕"/>
              </a:rPr>
              <a:t> </a:t>
            </a:r>
            <a:r>
              <a:rPr lang="en-US" altLang="ko-KR" sz="800" dirty="0">
                <a:ea typeface="맑은 고딕"/>
              </a:rPr>
              <a:t>(root</a:t>
            </a:r>
            <a:r>
              <a:rPr lang="ko-KR" altLang="en-US" sz="800" dirty="0">
                <a:ea typeface="맑은 고딕"/>
              </a:rPr>
              <a:t> </a:t>
            </a:r>
            <a:r>
              <a:rPr lang="en-US" altLang="ko-KR" sz="800" dirty="0">
                <a:ea typeface="맑은 고딕"/>
              </a:rPr>
              <a:t>@</a:t>
            </a:r>
            <a:r>
              <a:rPr lang="ko-KR" altLang="en-US" sz="800" dirty="0">
                <a:ea typeface="맑은 고딕"/>
              </a:rPr>
              <a:t> </a:t>
            </a:r>
            <a:r>
              <a:rPr lang="en-US" altLang="ko-KR" sz="800" dirty="0">
                <a:ea typeface="맑은 고딕"/>
              </a:rPr>
              <a:t>localhost</a:t>
            </a:r>
            <a:r>
              <a:rPr lang="ko-KR" altLang="en-US" sz="800" dirty="0">
                <a:ea typeface="맑은 고딕"/>
              </a:rPr>
              <a:t> 에서 </a:t>
            </a:r>
            <a:r>
              <a:rPr lang="en-US" altLang="ko-KR" sz="800" dirty="0">
                <a:ea typeface="맑은 고딕"/>
              </a:rPr>
              <a:t>localhost</a:t>
            </a:r>
            <a:r>
              <a:rPr lang="ko-KR" altLang="en-US" sz="800" dirty="0">
                <a:ea typeface="맑은 고딕"/>
              </a:rPr>
              <a:t>에 해당하는 명을 </a:t>
            </a:r>
            <a:r>
              <a:rPr lang="ko-KR" altLang="en-US" sz="800" dirty="0" err="1">
                <a:ea typeface="맑은 고딕"/>
              </a:rPr>
              <a:t>작성해야함</a:t>
            </a:r>
            <a:r>
              <a:rPr lang="en-US" altLang="ko-KR" sz="800" dirty="0">
                <a:ea typeface="맑은 고딕"/>
              </a:rPr>
              <a:t>)</a:t>
            </a:r>
            <a:endParaRPr lang="en-US" sz="800" dirty="0">
              <a:ea typeface="맑은 고딕"/>
            </a:endParaRPr>
          </a:p>
          <a:p>
            <a:r>
              <a:rPr lang="ko-KR" altLang="en-US" sz="800" dirty="0">
                <a:ea typeface="맑은 고딕"/>
              </a:rPr>
              <a:t>    </a:t>
            </a:r>
            <a:r>
              <a:rPr lang="en-US" altLang="ko-KR" sz="800" dirty="0">
                <a:ea typeface="맑은 고딕"/>
              </a:rPr>
              <a:t>&lt;/property&gt;</a:t>
            </a:r>
            <a:endParaRPr lang="en-US" sz="800" dirty="0">
              <a:ea typeface="맑은 고딕"/>
            </a:endParaRPr>
          </a:p>
          <a:p>
            <a:r>
              <a:rPr lang="ko-KR" altLang="en-US" sz="800" dirty="0">
                <a:ea typeface="맑은 고딕"/>
              </a:rPr>
              <a:t>    </a:t>
            </a:r>
            <a:r>
              <a:rPr lang="en-US" altLang="ko-KR" sz="800" dirty="0">
                <a:ea typeface="맑은 고딕"/>
              </a:rPr>
              <a:t>&lt;property&gt;</a:t>
            </a:r>
            <a:endParaRPr lang="en-US" sz="800" dirty="0">
              <a:ea typeface="맑은 고딕"/>
            </a:endParaRPr>
          </a:p>
          <a:p>
            <a:r>
              <a:rPr lang="ko-KR" altLang="en-US" sz="800" dirty="0">
                <a:ea typeface="맑은 고딕"/>
              </a:rPr>
              <a:t>        </a:t>
            </a:r>
            <a:r>
              <a:rPr lang="en-US" altLang="ko-KR" sz="800" dirty="0">
                <a:ea typeface="맑은 고딕"/>
              </a:rPr>
              <a:t>&lt;name&gt;</a:t>
            </a:r>
            <a:r>
              <a:rPr lang="en-US" altLang="ko-KR" sz="800" dirty="0" err="1">
                <a:ea typeface="맑은 고딕"/>
              </a:rPr>
              <a:t>yarn.web-proxy.address</a:t>
            </a:r>
            <a:r>
              <a:rPr lang="en-US" altLang="ko-KR" sz="800" dirty="0">
                <a:ea typeface="맑은 고딕"/>
              </a:rPr>
              <a:t>&lt;/name&gt;</a:t>
            </a:r>
            <a:endParaRPr lang="en-US" sz="800" dirty="0">
              <a:ea typeface="맑은 고딕"/>
            </a:endParaRPr>
          </a:p>
          <a:p>
            <a:r>
              <a:rPr lang="ko-KR" altLang="en-US" sz="800" dirty="0">
                <a:ea typeface="맑은 고딕"/>
              </a:rPr>
              <a:t>        </a:t>
            </a:r>
            <a:r>
              <a:rPr lang="en-US" altLang="ko-KR" sz="800" dirty="0">
                <a:ea typeface="맑은 고딕"/>
              </a:rPr>
              <a:t>&lt;value&gt;0.0.0.0:8089&lt;/value&gt;</a:t>
            </a:r>
            <a:endParaRPr lang="en-US" sz="800" dirty="0">
              <a:ea typeface="맑은 고딕"/>
            </a:endParaRPr>
          </a:p>
          <a:p>
            <a:r>
              <a:rPr lang="ko-KR" altLang="en-US" sz="800" dirty="0">
                <a:ea typeface="맑은 고딕"/>
              </a:rPr>
              <a:t>    </a:t>
            </a:r>
            <a:r>
              <a:rPr lang="en-US" altLang="ko-KR" sz="800" dirty="0">
                <a:ea typeface="맑은 고딕"/>
              </a:rPr>
              <a:t>&lt;/property&gt;</a:t>
            </a:r>
            <a:endParaRPr lang="en-US" sz="800" dirty="0">
              <a:ea typeface="맑은 고딕"/>
            </a:endParaRPr>
          </a:p>
          <a:p>
            <a:r>
              <a:rPr lang="en-US" altLang="ko-KR" sz="800" dirty="0">
                <a:ea typeface="맑은 고딕"/>
              </a:rPr>
              <a:t>&lt;/</a:t>
            </a:r>
            <a:r>
              <a:rPr lang="ko-KR" sz="800" dirty="0" err="1">
                <a:ea typeface="맑은 고딕"/>
              </a:rPr>
              <a:t>configuration</a:t>
            </a:r>
            <a:r>
              <a:rPr lang="ko-KR" sz="800" dirty="0">
                <a:ea typeface="맑은 고딕"/>
              </a:rPr>
              <a:t>&gt;</a:t>
            </a:r>
            <a:endParaRPr lang="en-US" sz="800" dirty="0">
              <a:ea typeface="맑은 고딕"/>
            </a:endParaRPr>
          </a:p>
        </p:txBody>
      </p:sp>
      <p:pic>
        <p:nvPicPr>
          <p:cNvPr id="2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AFD3826-77E3-40F0-92CA-36FCB51D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A6E35A0F-2D53-4D5D-8FF0-FEEDC5EAED67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9BB7404-54AE-4A34-BB65-2A7BA3110555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F51314E-E374-4F7E-B19C-00EAD0F6D1E2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F16362A7-AF54-4F4E-A663-1E222293C565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992EF6A5-8FFE-4D2F-B841-71AC4F8B6FBB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2E312413-B2B2-412E-848D-54054CCDB9B1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40B9346-99BB-4A97-81F8-E72FCD6D14BF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가상 분산 모드</a:t>
            </a:r>
          </a:p>
        </p:txBody>
      </p:sp>
    </p:spTree>
    <p:extLst>
      <p:ext uri="{BB962C8B-B14F-4D97-AF65-F5344CB8AC3E}">
        <p14:creationId xmlns:p14="http://schemas.microsoft.com/office/powerpoint/2010/main" val="50543170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30162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ea typeface="맑은 고딕"/>
              </a:rPr>
              <a:t>hadoop2/bin </a:t>
            </a:r>
            <a:r>
              <a:rPr lang="en-US" altLang="ko-KR" err="1">
                <a:ea typeface="맑은 고딕"/>
              </a:rPr>
              <a:t>디렉토리로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이동</a:t>
            </a:r>
          </a:p>
          <a:p>
            <a:r>
              <a:rPr lang="en-US" altLang="ko-KR" dirty="0">
                <a:ea typeface="맑은 고딕"/>
              </a:rPr>
              <a:t>/home/</a:t>
            </a:r>
            <a:r>
              <a:rPr lang="en-US" altLang="ko-KR" err="1">
                <a:ea typeface="맑은 고딕"/>
              </a:rPr>
              <a:t>hadoop</a:t>
            </a:r>
            <a:r>
              <a:rPr lang="en-US" altLang="ko-KR" dirty="0">
                <a:ea typeface="맑은 고딕"/>
              </a:rPr>
              <a:t>/.</a:t>
            </a:r>
            <a:r>
              <a:rPr lang="en-US" altLang="ko-KR" err="1">
                <a:ea typeface="맑은 고딕"/>
              </a:rPr>
              <a:t>bashrc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파일을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source로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실행해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적용</a:t>
            </a:r>
          </a:p>
          <a:p>
            <a:r>
              <a:rPr lang="en-US" altLang="ko-KR" err="1">
                <a:ea typeface="맑은 고딕"/>
              </a:rPr>
              <a:t>hdfs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namenode</a:t>
            </a:r>
            <a:r>
              <a:rPr lang="en-US" altLang="ko-KR" dirty="0">
                <a:ea typeface="맑은 고딕"/>
              </a:rPr>
              <a:t> –format </a:t>
            </a:r>
            <a:r>
              <a:rPr lang="en-US" altLang="ko-KR" err="1">
                <a:ea typeface="맑은 고딕"/>
              </a:rPr>
              <a:t>실행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[</a:t>
            </a:r>
            <a:r>
              <a:rPr lang="en-US" sz="1100" err="1">
                <a:ea typeface="맑은 고딕"/>
              </a:rPr>
              <a:t>root@localhost</a:t>
            </a:r>
            <a:r>
              <a:rPr lang="en-US" sz="1100" dirty="0">
                <a:ea typeface="맑은 고딕"/>
              </a:rPr>
              <a:t> </a:t>
            </a:r>
            <a:r>
              <a:rPr lang="en-US" sz="1100" err="1">
                <a:ea typeface="맑은 고딕"/>
              </a:rPr>
              <a:t>hadoop</a:t>
            </a:r>
            <a:r>
              <a:rPr lang="en-US" sz="1100" dirty="0">
                <a:ea typeface="맑은 고딕"/>
              </a:rPr>
              <a:t>]# cd hadoop2/bin</a:t>
            </a:r>
            <a:endParaRPr lang="en-US" altLang="ko-KR" dirty="0">
              <a:ea typeface="맑은 고딕"/>
            </a:endParaRPr>
          </a:p>
          <a:p>
            <a:endParaRPr lang="en-US" sz="1100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vim</a:t>
            </a:r>
            <a:r>
              <a:rPr lang="ko-KR" altLang="en-US" sz="1100" dirty="0">
                <a:ea typeface="맑은 고딕"/>
              </a:rPr>
              <a:t>으로</a:t>
            </a:r>
            <a:r>
              <a:rPr lang="en-US" altLang="ko-KR" sz="1100" dirty="0">
                <a:ea typeface="맑은 고딕"/>
              </a:rPr>
              <a:t> </a:t>
            </a:r>
            <a:r>
              <a:rPr lang="en-US" sz="1100">
                <a:ea typeface="맑은 고딕"/>
              </a:rPr>
              <a:t>/home/hadoop/.bashrc </a:t>
            </a:r>
            <a:r>
              <a:rPr lang="ko-KR" altLang="en-US" sz="1100">
                <a:ea typeface="맑은 고딕"/>
              </a:rPr>
              <a:t>에 들어가서</a:t>
            </a:r>
            <a:endParaRPr lang="en-US" altLang="ko-KR" sz="1100">
              <a:ea typeface="맑은 고딕"/>
            </a:endParaRPr>
          </a:p>
          <a:p>
            <a:r>
              <a:rPr lang="ko-KR" altLang="en-US" sz="1100" err="1">
                <a:ea typeface="맑은 고딕"/>
              </a:rPr>
              <a:t>export</a:t>
            </a:r>
            <a:r>
              <a:rPr lang="ko-KR" altLang="en-US" sz="1100" dirty="0">
                <a:ea typeface="맑은 고딕"/>
              </a:rPr>
              <a:t> PATH=$JAVA_HOME/</a:t>
            </a:r>
            <a:r>
              <a:rPr lang="ko-KR" altLang="en-US" sz="1100" err="1">
                <a:ea typeface="맑은 고딕"/>
              </a:rPr>
              <a:t>bin</a:t>
            </a:r>
            <a:r>
              <a:rPr lang="ko-KR" altLang="en-US" sz="1100" dirty="0">
                <a:ea typeface="맑은 고딕"/>
              </a:rPr>
              <a:t>:/</a:t>
            </a:r>
            <a:r>
              <a:rPr lang="ko-KR" altLang="en-US" sz="1100" err="1">
                <a:ea typeface="맑은 고딕"/>
              </a:rPr>
              <a:t>home</a:t>
            </a:r>
            <a:r>
              <a:rPr lang="ko-KR" altLang="en-US" sz="1100" dirty="0">
                <a:ea typeface="맑은 고딕"/>
              </a:rPr>
              <a:t>/</a:t>
            </a:r>
            <a:r>
              <a:rPr lang="ko-KR" altLang="en-US" sz="1100" err="1">
                <a:ea typeface="맑은 고딕"/>
              </a:rPr>
              <a:t>hadoop</a:t>
            </a:r>
            <a:r>
              <a:rPr lang="ko-KR" altLang="en-US" sz="1100" dirty="0">
                <a:ea typeface="맑은 고딕"/>
              </a:rPr>
              <a:t>/</a:t>
            </a:r>
            <a:r>
              <a:rPr lang="ko-KR" altLang="en-US" sz="1100" err="1">
                <a:ea typeface="맑은 고딕"/>
              </a:rPr>
              <a:t>hadoop</a:t>
            </a:r>
            <a:r>
              <a:rPr lang="ko-KR" altLang="en-US" sz="1100" dirty="0">
                <a:ea typeface="맑은 고딕"/>
              </a:rPr>
              <a:t>/</a:t>
            </a:r>
            <a:r>
              <a:rPr lang="ko-KR" altLang="en-US" sz="1100" err="1">
                <a:ea typeface="맑은 고딕"/>
              </a:rPr>
              <a:t>bin</a:t>
            </a:r>
            <a:r>
              <a:rPr lang="ko-KR" altLang="en-US" sz="1100" dirty="0">
                <a:ea typeface="맑은 고딕"/>
              </a:rPr>
              <a:t>:$PATH </a:t>
            </a:r>
            <a:r>
              <a:rPr lang="ko-KR" altLang="en-US" sz="1100" err="1">
                <a:ea typeface="맑은 고딕"/>
              </a:rPr>
              <a:t>를</a:t>
            </a:r>
          </a:p>
          <a:p>
            <a:r>
              <a:rPr lang="ko-KR" sz="1100" err="1">
                <a:ea typeface="맑은 고딕"/>
              </a:rPr>
              <a:t>export</a:t>
            </a:r>
            <a:r>
              <a:rPr lang="ko-KR" sz="1100" dirty="0">
                <a:ea typeface="맑은 고딕"/>
              </a:rPr>
              <a:t> PATH=$JAVA_HOME/</a:t>
            </a:r>
            <a:r>
              <a:rPr lang="ko-KR" sz="1100" err="1">
                <a:ea typeface="맑은 고딕"/>
              </a:rPr>
              <a:t>bin</a:t>
            </a:r>
            <a:r>
              <a:rPr lang="ko-KR" sz="1100" dirty="0">
                <a:ea typeface="맑은 고딕"/>
              </a:rPr>
              <a:t>:/</a:t>
            </a:r>
            <a:r>
              <a:rPr lang="ko-KR" sz="1100" err="1">
                <a:ea typeface="맑은 고딕"/>
              </a:rPr>
              <a:t>home</a:t>
            </a:r>
            <a:r>
              <a:rPr lang="ko-KR" sz="1100" dirty="0">
                <a:ea typeface="맑은 고딕"/>
              </a:rPr>
              <a:t>/</a:t>
            </a:r>
            <a:r>
              <a:rPr lang="ko-KR" sz="1100" err="1">
                <a:ea typeface="맑은 고딕"/>
              </a:rPr>
              <a:t>hadoop</a:t>
            </a:r>
            <a:r>
              <a:rPr lang="ko-KR" sz="1100" dirty="0">
                <a:ea typeface="맑은 고딕"/>
              </a:rPr>
              <a:t>/</a:t>
            </a:r>
            <a:r>
              <a:rPr lang="en-US" altLang="ko-KR" sz="1100" dirty="0">
                <a:ea typeface="맑은 고딕"/>
              </a:rPr>
              <a:t>hadoop2</a:t>
            </a:r>
            <a:r>
              <a:rPr lang="ko-KR" sz="1100" dirty="0">
                <a:ea typeface="맑은 고딕"/>
              </a:rPr>
              <a:t>/</a:t>
            </a:r>
            <a:r>
              <a:rPr lang="ko-KR" sz="1100" err="1">
                <a:ea typeface="맑은 고딕"/>
              </a:rPr>
              <a:t>bin</a:t>
            </a:r>
            <a:r>
              <a:rPr lang="ko-KR" sz="1100" dirty="0">
                <a:ea typeface="맑은 고딕"/>
              </a:rPr>
              <a:t>:$PATH 로 변경한 후</a:t>
            </a:r>
            <a:r>
              <a:rPr lang="ko-KR" altLang="en-US" sz="1100" dirty="0">
                <a:ea typeface="맑은 고딕"/>
              </a:rPr>
              <a:t> </a:t>
            </a:r>
            <a:endParaRPr lang="ko-KR" sz="1100" dirty="0">
              <a:ea typeface="맑은 고딕"/>
            </a:endParaRPr>
          </a:p>
          <a:p>
            <a:endParaRPr lang="ko-KR" altLang="en-US" sz="1100" dirty="0">
              <a:ea typeface="맑은 고딕"/>
            </a:endParaRPr>
          </a:p>
          <a:p>
            <a:r>
              <a:rPr lang="en-US" altLang="ko-KR" sz="1100" err="1">
                <a:ea typeface="맑은 고딕"/>
              </a:rPr>
              <a:t>Source</a:t>
            </a:r>
            <a:r>
              <a:rPr lang="ko-KR" sz="1100">
                <a:ea typeface="맑은 고딕"/>
              </a:rPr>
              <a:t> /</a:t>
            </a:r>
            <a:r>
              <a:rPr lang="en-US" altLang="ko-KR" sz="1100">
                <a:ea typeface="맑은 고딕"/>
              </a:rPr>
              <a:t>home</a:t>
            </a:r>
            <a:r>
              <a:rPr lang="ko-KR" sz="1100" dirty="0">
                <a:ea typeface="맑은 고딕"/>
              </a:rPr>
              <a:t>/</a:t>
            </a:r>
            <a:r>
              <a:rPr lang="en-US" altLang="ko-KR" sz="1100" err="1">
                <a:ea typeface="맑은 고딕"/>
              </a:rPr>
              <a:t>hadoop</a:t>
            </a:r>
            <a:r>
              <a:rPr lang="en-US" altLang="ko-KR" sz="1100" dirty="0">
                <a:ea typeface="맑은 고딕"/>
              </a:rPr>
              <a:t>/.</a:t>
            </a:r>
            <a:r>
              <a:rPr lang="en-US" altLang="ko-KR" sz="1100" err="1">
                <a:ea typeface="맑은 고딕"/>
              </a:rPr>
              <a:t>bashrc</a:t>
            </a:r>
            <a:r>
              <a:rPr lang="ko-KR" sz="1100" dirty="0">
                <a:ea typeface="맑은 고딕"/>
              </a:rPr>
              <a:t> </a:t>
            </a:r>
            <a:r>
              <a:rPr lang="ko-KR" altLang="en-US" sz="1100">
                <a:ea typeface="맑은 고딕"/>
              </a:rPr>
              <a:t>실행</a:t>
            </a:r>
            <a:endParaRPr lang="ko-KR" sz="1100" dirty="0">
              <a:ea typeface="맑은 고딕"/>
            </a:endParaRPr>
          </a:p>
          <a:p>
            <a:endParaRPr lang="ko-KR" altLang="en-US" sz="1100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[</a:t>
            </a:r>
            <a:r>
              <a:rPr lang="en-US" sz="1100" err="1">
                <a:ea typeface="맑은 고딕"/>
              </a:rPr>
              <a:t>root@localhost</a:t>
            </a:r>
            <a:r>
              <a:rPr lang="en-US" sz="1100" dirty="0">
                <a:ea typeface="맑은 고딕"/>
              </a:rPr>
              <a:t> bin]# source /home/</a:t>
            </a:r>
            <a:r>
              <a:rPr lang="en-US" sz="1100" err="1">
                <a:ea typeface="맑은 고딕"/>
              </a:rPr>
              <a:t>hadoop</a:t>
            </a:r>
            <a:r>
              <a:rPr lang="en-US" sz="1100" dirty="0">
                <a:ea typeface="맑은 고딕"/>
              </a:rPr>
              <a:t>/.</a:t>
            </a:r>
            <a:r>
              <a:rPr lang="en-US" sz="1100" err="1">
                <a:ea typeface="맑은 고딕"/>
              </a:rPr>
              <a:t>bashrc</a:t>
            </a:r>
          </a:p>
          <a:p>
            <a:r>
              <a:rPr lang="en-US" sz="1100" dirty="0">
                <a:ea typeface="맑은 고딕"/>
              </a:rPr>
              <a:t>[</a:t>
            </a:r>
            <a:r>
              <a:rPr lang="en-US" sz="1100" err="1">
                <a:ea typeface="맑은 고딕"/>
              </a:rPr>
              <a:t>root@localhost</a:t>
            </a:r>
            <a:r>
              <a:rPr lang="en-US" sz="1100" dirty="0">
                <a:ea typeface="맑은 고딕"/>
              </a:rPr>
              <a:t> bin]# </a:t>
            </a:r>
            <a:r>
              <a:rPr lang="en-US" sz="1100" err="1">
                <a:ea typeface="맑은 고딕"/>
              </a:rPr>
              <a:t>hdfs</a:t>
            </a:r>
            <a:r>
              <a:rPr lang="en-US" sz="1100" dirty="0">
                <a:ea typeface="맑은 고딕"/>
              </a:rPr>
              <a:t> </a:t>
            </a:r>
            <a:r>
              <a:rPr lang="en-US" sz="1100" err="1">
                <a:ea typeface="맑은 고딕"/>
              </a:rPr>
              <a:t>namenode</a:t>
            </a:r>
            <a:r>
              <a:rPr lang="en-US" sz="1100" dirty="0">
                <a:ea typeface="맑은 고딕"/>
              </a:rPr>
              <a:t> -format</a:t>
            </a:r>
          </a:p>
          <a:p>
            <a:endParaRPr lang="en-US" sz="800">
              <a:ea typeface="맑은 고딕"/>
            </a:endParaRPr>
          </a:p>
        </p:txBody>
      </p:sp>
      <p:pic>
        <p:nvPicPr>
          <p:cNvPr id="2" name="그림 3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279796B3-9C25-409C-8345-CD2C7C92F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9FF045C0-F5FC-4041-B2B3-FB555516BEF7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4839C9C-CA12-47A5-BBCD-A4D8E0E33410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04BF2F2-FD51-41D6-8D1F-2EDDD584E69D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0E75E25-83F2-4ED2-8C21-65D4414131A3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D6330D9D-C179-4319-AA85-88759170227B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307CDFD0-D0E2-4702-98B6-382198DFC00F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B9A6F04-711A-48E6-A0D4-F736B55C0377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가상 분산 모드</a:t>
            </a:r>
          </a:p>
        </p:txBody>
      </p:sp>
    </p:spTree>
    <p:extLst>
      <p:ext uri="{BB962C8B-B14F-4D97-AF65-F5344CB8AC3E}">
        <p14:creationId xmlns:p14="http://schemas.microsoft.com/office/powerpoint/2010/main" val="223497172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143116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ea typeface="맑은 고딕"/>
              </a:rPr>
              <a:t>hadoop2/bin </a:t>
            </a:r>
            <a:r>
              <a:rPr lang="en-US" altLang="ko-KR">
                <a:ea typeface="맑은 고딕"/>
              </a:rPr>
              <a:t>디렉토리로에서 hadoop2/sbin 디렉토리로 이동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sz="1100">
                <a:ea typeface="맑은 고딕"/>
              </a:rPr>
              <a:t>[hadoop@localhost bin]$ cd ..</a:t>
            </a:r>
            <a:endParaRPr lang="en-US" altLang="ko-KR">
              <a:ea typeface="맑은 고딕"/>
            </a:endParaRPr>
          </a:p>
          <a:p>
            <a:r>
              <a:rPr lang="en-US" sz="1100">
                <a:ea typeface="맑은 고딕"/>
              </a:rPr>
              <a:t>[hadoop@localhost hadoop2]$ cd sbin/</a:t>
            </a:r>
            <a:endParaRPr lang="en-US" altLang="ko-KR">
              <a:ea typeface="맑은 고딕"/>
            </a:endParaRPr>
          </a:p>
          <a:p>
            <a:r>
              <a:rPr lang="en-US" sz="1100">
                <a:ea typeface="맑은 고딕"/>
              </a:rPr>
              <a:t>[hadoop@localhost sbin]$</a:t>
            </a:r>
            <a:endParaRPr lang="en-US" altLang="ko-KR">
              <a:ea typeface="맑은 고딕"/>
            </a:endParaRPr>
          </a:p>
        </p:txBody>
      </p:sp>
      <p:pic>
        <p:nvPicPr>
          <p:cNvPr id="3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F2B796AA-DE35-4C23-A005-5C5970726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91" y="1644064"/>
            <a:ext cx="5846417" cy="3393176"/>
          </a:xfrm>
          <a:prstGeom prst="rect">
            <a:avLst/>
          </a:prstGeom>
        </p:spPr>
      </p:pic>
      <p:pic>
        <p:nvPicPr>
          <p:cNvPr id="4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FA8533B-6942-465A-AB10-1C62C49BF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91" y="1644064"/>
            <a:ext cx="5846416" cy="339317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050866BB-5078-4A91-B281-5FE7EBE3E04F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0421E4C-2859-45BF-964B-F228E3FC9DBE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E93BE0B-D078-4443-BB84-002AD48B6EFA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889F262D-E3E7-430D-A6A6-676543CC991A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E10F8BD9-36FE-4175-B0AE-8C09BF566640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192BBEFC-450D-4CDE-A4DB-4C9EC938FF37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E6CD0C4-40BD-404D-BE14-CC992CCE26DF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가상 분산 모드</a:t>
            </a:r>
          </a:p>
        </p:txBody>
      </p:sp>
    </p:spTree>
    <p:extLst>
      <p:ext uri="{BB962C8B-B14F-4D97-AF65-F5344CB8AC3E}">
        <p14:creationId xmlns:p14="http://schemas.microsoft.com/office/powerpoint/2010/main" val="174857492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200054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hadoop2/sbin 디렉토리에서 vim 편집기로 /home/hadoop/.bashrc 내용 편집</a:t>
            </a:r>
          </a:p>
          <a:p>
            <a:endParaRPr lang="en-US" sz="1100" dirty="0">
              <a:ea typeface="맑은 고딕"/>
            </a:endParaRPr>
          </a:p>
          <a:p>
            <a:r>
              <a:rPr lang="en-US" sz="1100">
                <a:ea typeface="맑은 고딕"/>
              </a:rPr>
              <a:t>[hadoop@localhost sbin]$ vim /home/hadoop/.bashrc</a:t>
            </a:r>
          </a:p>
          <a:p>
            <a:endParaRPr lang="en-US" sz="1100" dirty="0">
              <a:ea typeface="맑은 고딕"/>
            </a:endParaRPr>
          </a:p>
          <a:p>
            <a:r>
              <a:rPr lang="en-US" sz="1100">
                <a:ea typeface="맑은 고딕"/>
              </a:rPr>
              <a:t>export PATH=$JAVA_HOME/bin:/home/hadoop/hadoop2/bin:$PATH </a:t>
            </a:r>
            <a:r>
              <a:rPr lang="ko-KR" altLang="en-US" sz="1100" dirty="0">
                <a:ea typeface="맑은 고딕"/>
              </a:rPr>
              <a:t>를</a:t>
            </a:r>
            <a:endParaRPr lang="en-US" sz="1100" dirty="0">
              <a:ea typeface="맑은 고딕"/>
            </a:endParaRPr>
          </a:p>
          <a:p>
            <a:endParaRPr lang="en-US" sz="1100" dirty="0">
              <a:ea typeface="맑은 고딕"/>
            </a:endParaRPr>
          </a:p>
          <a:p>
            <a:r>
              <a:rPr lang="ko-KR" altLang="en-US" sz="1100">
                <a:ea typeface="맑은 고딕"/>
              </a:rPr>
              <a:t>export PATH=$JAVA_HOME/bin:/home/hadoop/hadoop2/bin:/home/hadoop/hadoop2/sbin:$PATH로 변경 </a:t>
            </a:r>
          </a:p>
        </p:txBody>
      </p:sp>
      <p:pic>
        <p:nvPicPr>
          <p:cNvPr id="5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B546460-209C-4E2A-A0CC-D8AA78597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91" y="1644064"/>
            <a:ext cx="5846416" cy="339317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FDE1C10-F04C-4D1F-ADD3-CE77C5E1476E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A17E643-17D7-4A40-8C1E-0F496E152DAC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84AEEE7-9599-467D-9D98-D0F04229ABAC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E0A3E1FB-6711-42AE-874E-D7818770B65C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6BBA8114-E567-4CE9-B06B-F7050D051215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7659D9F6-082C-40E4-9C40-5E39635D2EC7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6F088BB-1C7E-403B-9103-C5E1FC41533B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가상 분산 모드</a:t>
            </a:r>
          </a:p>
        </p:txBody>
      </p:sp>
    </p:spTree>
    <p:extLst>
      <p:ext uri="{BB962C8B-B14F-4D97-AF65-F5344CB8AC3E}">
        <p14:creationId xmlns:p14="http://schemas.microsoft.com/office/powerpoint/2010/main" val="250277702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143116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hadoop2/sbin 디렉토리 위치에서</a:t>
            </a:r>
            <a:endParaRPr lang="ko-KR"/>
          </a:p>
          <a:p>
            <a:r>
              <a:rPr lang="en-US" altLang="ko-KR">
                <a:ea typeface="맑은 고딕"/>
              </a:rPr>
              <a:t>hadoop 계정의 ssh key 등록 명령어 실행</a:t>
            </a:r>
            <a:endParaRPr lang="en-US"/>
          </a:p>
          <a:p>
            <a:endParaRPr lang="en-US" altLang="ko-KR" dirty="0">
              <a:ea typeface="맑은 고딕"/>
            </a:endParaRPr>
          </a:p>
          <a:p>
            <a:r>
              <a:rPr lang="en-US" sz="1100">
                <a:ea typeface="맑은 고딕"/>
              </a:rPr>
              <a:t>[hadoop@localhost sbin]$ ssh-keygen</a:t>
            </a:r>
          </a:p>
          <a:p>
            <a:endParaRPr lang="en-US" altLang="ko-KR" sz="1100" dirty="0">
              <a:ea typeface="맑은 고딕"/>
            </a:endParaRPr>
          </a:p>
          <a:p>
            <a:r>
              <a:rPr lang="en-US" sz="1100">
                <a:ea typeface="맑은 고딕"/>
              </a:rPr>
              <a:t>Ssh</a:t>
            </a:r>
            <a:r>
              <a:rPr lang="ko-KR" altLang="en-US" sz="1100">
                <a:ea typeface="맑은 고딕"/>
              </a:rPr>
              <a:t>는</a:t>
            </a:r>
            <a:r>
              <a:rPr lang="en-US" sz="1100" dirty="0">
                <a:ea typeface="맑은 고딕"/>
              </a:rPr>
              <a:t> </a:t>
            </a:r>
            <a:r>
              <a:rPr lang="ko-KR" altLang="en-US" sz="1100">
                <a:ea typeface="맑은 고딕"/>
              </a:rPr>
              <a:t>서버</a:t>
            </a:r>
            <a:r>
              <a:rPr lang="en-US" sz="1100" dirty="0">
                <a:ea typeface="맑은 고딕"/>
              </a:rPr>
              <a:t> </a:t>
            </a:r>
            <a:r>
              <a:rPr lang="ko-KR" altLang="en-US" sz="1100">
                <a:ea typeface="맑은 고딕"/>
              </a:rPr>
              <a:t>간</a:t>
            </a:r>
            <a:r>
              <a:rPr lang="en-US" sz="1100" dirty="0">
                <a:ea typeface="맑은 고딕"/>
              </a:rPr>
              <a:t> </a:t>
            </a:r>
            <a:r>
              <a:rPr lang="ko-KR" altLang="en-US" sz="1100">
                <a:ea typeface="맑은 고딕"/>
              </a:rPr>
              <a:t>통신을</a:t>
            </a:r>
            <a:r>
              <a:rPr lang="en-US" sz="1100" dirty="0">
                <a:ea typeface="맑은 고딕"/>
              </a:rPr>
              <a:t> </a:t>
            </a:r>
            <a:r>
              <a:rPr lang="ko-KR" altLang="en-US" sz="1100">
                <a:ea typeface="맑은 고딕"/>
              </a:rPr>
              <a:t>할때</a:t>
            </a:r>
            <a:r>
              <a:rPr lang="en-US" sz="1100">
                <a:ea typeface="맑은 고딕"/>
              </a:rPr>
              <a:t> ssh key를 </a:t>
            </a:r>
            <a:r>
              <a:rPr lang="ko-KR" altLang="en-US" sz="1100">
                <a:ea typeface="맑은 고딕"/>
              </a:rPr>
              <a:t>통해</a:t>
            </a:r>
            <a:r>
              <a:rPr lang="en-US" sz="1100" dirty="0">
                <a:ea typeface="맑은 고딕"/>
              </a:rPr>
              <a:t> </a:t>
            </a:r>
            <a:r>
              <a:rPr lang="ko-KR" altLang="en-US" sz="1100">
                <a:ea typeface="맑은 고딕"/>
              </a:rPr>
              <a:t>통신</a:t>
            </a:r>
            <a:r>
              <a:rPr lang="en-US" sz="1100">
                <a:ea typeface="맑은 고딕"/>
              </a:rPr>
              <a:t>!!!!!!!</a:t>
            </a:r>
          </a:p>
        </p:txBody>
      </p:sp>
      <p:pic>
        <p:nvPicPr>
          <p:cNvPr id="2" name="그림 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39257B3-DC66-4F72-8440-D62436991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91" y="1644064"/>
            <a:ext cx="5846417" cy="3393176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5E3BCBB-0B50-4FD8-A62A-7CAF277BC07F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E38AF63-5FEB-48E0-91D1-A4EBCC30BE8E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3CBDEAD-5141-4226-8C69-350ADC330F2C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C959DFF2-3549-4DC6-AB3A-20F21FB26FE2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012825E0-ABC7-467C-A89F-224E0D04F1BB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C6C086FF-C720-4EC8-B4D8-BFED1E4754D4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E3F6A87-2D3C-437C-9BEF-CFE956CBC978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가상 분산 모드</a:t>
            </a:r>
          </a:p>
        </p:txBody>
      </p:sp>
    </p:spTree>
    <p:extLst>
      <p:ext uri="{BB962C8B-B14F-4D97-AF65-F5344CB8AC3E}">
        <p14:creationId xmlns:p14="http://schemas.microsoft.com/office/powerpoint/2010/main" val="97436021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193899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hadoop2/sbin 디렉토리 위치에서</a:t>
            </a:r>
            <a:endParaRPr lang="ko-KR"/>
          </a:p>
          <a:p>
            <a:r>
              <a:rPr lang="en-US" altLang="ko-KR">
                <a:ea typeface="맑은 고딕"/>
              </a:rPr>
              <a:t>hadoop 계정의 ssh key 등록 명령어 실행</a:t>
            </a:r>
            <a:endParaRPr lang="en-US"/>
          </a:p>
          <a:p>
            <a:endParaRPr lang="en-US" altLang="ko-KR" dirty="0">
              <a:ea typeface="맑은 고딕"/>
            </a:endParaRPr>
          </a:p>
          <a:p>
            <a:r>
              <a:rPr lang="en-US" sz="1100">
                <a:ea typeface="맑은 고딕"/>
              </a:rPr>
              <a:t>[hadoop@localhost sbin]$ ssh-keygen</a:t>
            </a:r>
          </a:p>
          <a:p>
            <a:endParaRPr lang="en-US" altLang="ko-KR" sz="1100" dirty="0">
              <a:ea typeface="맑은 고딕"/>
            </a:endParaRPr>
          </a:p>
          <a:p>
            <a:r>
              <a:rPr lang="en-US" sz="1100">
                <a:ea typeface="맑은 고딕"/>
              </a:rPr>
              <a:t>Ssh</a:t>
            </a:r>
            <a:r>
              <a:rPr lang="ko-KR" altLang="en-US" sz="1100">
                <a:ea typeface="맑은 고딕"/>
              </a:rPr>
              <a:t>는</a:t>
            </a:r>
            <a:r>
              <a:rPr lang="en-US" sz="1100" dirty="0">
                <a:ea typeface="맑은 고딕"/>
              </a:rPr>
              <a:t> </a:t>
            </a:r>
            <a:r>
              <a:rPr lang="ko-KR" altLang="en-US" sz="1100">
                <a:ea typeface="맑은 고딕"/>
              </a:rPr>
              <a:t>서버</a:t>
            </a:r>
            <a:r>
              <a:rPr lang="en-US" sz="1100" dirty="0">
                <a:ea typeface="맑은 고딕"/>
              </a:rPr>
              <a:t> </a:t>
            </a:r>
            <a:r>
              <a:rPr lang="ko-KR" altLang="en-US" sz="1100">
                <a:ea typeface="맑은 고딕"/>
              </a:rPr>
              <a:t>간</a:t>
            </a:r>
            <a:r>
              <a:rPr lang="en-US" sz="1100" dirty="0">
                <a:ea typeface="맑은 고딕"/>
              </a:rPr>
              <a:t> </a:t>
            </a:r>
            <a:r>
              <a:rPr lang="ko-KR" altLang="en-US" sz="1100">
                <a:ea typeface="맑은 고딕"/>
              </a:rPr>
              <a:t>통신을</a:t>
            </a:r>
            <a:r>
              <a:rPr lang="en-US" sz="1100" dirty="0">
                <a:ea typeface="맑은 고딕"/>
              </a:rPr>
              <a:t> </a:t>
            </a:r>
            <a:r>
              <a:rPr lang="ko-KR" altLang="en-US" sz="1100">
                <a:ea typeface="맑은 고딕"/>
              </a:rPr>
              <a:t>할때</a:t>
            </a:r>
            <a:r>
              <a:rPr lang="en-US" sz="1100">
                <a:ea typeface="맑은 고딕"/>
              </a:rPr>
              <a:t> ssh key를 </a:t>
            </a:r>
            <a:r>
              <a:rPr lang="ko-KR" altLang="en-US" sz="1100">
                <a:ea typeface="맑은 고딕"/>
              </a:rPr>
              <a:t>통해</a:t>
            </a:r>
            <a:r>
              <a:rPr lang="en-US" sz="1100" dirty="0">
                <a:ea typeface="맑은 고딕"/>
              </a:rPr>
              <a:t> </a:t>
            </a:r>
            <a:r>
              <a:rPr lang="ko-KR" altLang="en-US" sz="1100">
                <a:ea typeface="맑은 고딕"/>
              </a:rPr>
              <a:t>통신</a:t>
            </a:r>
            <a:r>
              <a:rPr lang="en-US" sz="1100">
                <a:ea typeface="맑은 고딕"/>
              </a:rPr>
              <a:t>!!!!!!!</a:t>
            </a:r>
          </a:p>
          <a:p>
            <a:endParaRPr lang="en-US" sz="1100" dirty="0">
              <a:ea typeface="맑은 고딕"/>
            </a:endParaRPr>
          </a:p>
          <a:p>
            <a:r>
              <a:rPr lang="en-US" sz="1100">
                <a:ea typeface="맑은 고딕"/>
              </a:rPr>
              <a:t>*****</a:t>
            </a:r>
            <a:endParaRPr lang="en-US" sz="1100" dirty="0">
              <a:ea typeface="맑은 고딕"/>
            </a:endParaRPr>
          </a:p>
          <a:p>
            <a:r>
              <a:rPr lang="ko-KR" altLang="en-US" sz="1100" dirty="0">
                <a:ea typeface="맑은 고딕"/>
              </a:rPr>
              <a:t>생성할</a:t>
            </a:r>
            <a:r>
              <a:rPr lang="en-US" sz="1100" dirty="0">
                <a:ea typeface="맑은 고딕"/>
              </a:rPr>
              <a:t> </a:t>
            </a:r>
            <a:r>
              <a:rPr lang="ko-KR" altLang="en-US" sz="1100" dirty="0">
                <a:ea typeface="맑은 고딕"/>
              </a:rPr>
              <a:t>때</a:t>
            </a:r>
            <a:r>
              <a:rPr lang="en-US" altLang="ko-KR" sz="1100">
                <a:ea typeface="맑은 고딕"/>
              </a:rPr>
              <a:t> 총 3번의 enter key를 눌러야함. 아무 입력 없이 3번 enter key 누르기!!!!</a:t>
            </a:r>
          </a:p>
        </p:txBody>
      </p:sp>
      <p:pic>
        <p:nvPicPr>
          <p:cNvPr id="3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AEB2E5F-9C09-439D-B6CB-4D40C37D5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91" y="1644063"/>
            <a:ext cx="5846417" cy="3393177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9CD4F1A2-C59D-4B36-9E6C-DCB5160BDBFA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CCCF4BD-09CE-46C0-8894-4DBC589DA6F1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483E5EF-BE2F-4D3D-BD84-A8E01F3F1F27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008E34CA-9275-43AE-A9F0-BC8AB2B9A4DE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3A3A86F0-A00A-4F54-BAAF-22598FBC5E18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DB4A3427-5F76-4121-B307-99060B72E103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08E47E5-422B-4811-8599-C95B79B8BC67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가상 분산 모드</a:t>
            </a:r>
          </a:p>
        </p:txBody>
      </p:sp>
    </p:spTree>
    <p:extLst>
      <p:ext uri="{BB962C8B-B14F-4D97-AF65-F5344CB8AC3E}">
        <p14:creationId xmlns:p14="http://schemas.microsoft.com/office/powerpoint/2010/main" val="409392868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126188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hadoop2/sbin 디렉토리 위치에서</a:t>
            </a:r>
            <a:endParaRPr lang="ko-KR"/>
          </a:p>
          <a:p>
            <a:r>
              <a:rPr lang="en-US" altLang="ko-KR">
                <a:ea typeface="맑은 고딕"/>
              </a:rPr>
              <a:t>root 계정로 변경 후 방화벽 확인 및 종료</a:t>
            </a:r>
            <a:endParaRPr lang="en-US"/>
          </a:p>
          <a:p>
            <a:endParaRPr lang="en-US" altLang="ko-KR" dirty="0">
              <a:ea typeface="맑은 고딕"/>
            </a:endParaRPr>
          </a:p>
          <a:p>
            <a:r>
              <a:rPr lang="en-US" sz="1100">
                <a:ea typeface="맑은 고딕"/>
              </a:rPr>
              <a:t>[hadoop@localhost sbin]$ su -</a:t>
            </a:r>
          </a:p>
          <a:p>
            <a:r>
              <a:rPr lang="en-US" sz="1100">
                <a:ea typeface="맑은 고딕"/>
              </a:rPr>
              <a:t>[root@localhost ~]#</a:t>
            </a:r>
            <a:endParaRPr lang="en-US" altLang="ko-KR" sz="1100">
              <a:ea typeface="맑은 고딕"/>
            </a:endParaRPr>
          </a:p>
        </p:txBody>
      </p:sp>
      <p:pic>
        <p:nvPicPr>
          <p:cNvPr id="2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C456F6C7-018D-46A1-9443-3448614AF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AED7D4C2-560C-40AE-B38F-7D7F9F6690B8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FCD0901-99AC-4917-A169-D9867475DC4B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DE8FDD6-9C73-44FC-9065-687D3E9DBE62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89C742F6-EFE4-4215-8C04-1CBCDA6919B6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B81F071F-D8E5-43F8-80F9-CE6E976D3CFC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639DA905-0C5E-4CA9-A935-97F3899327C9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EE0BEB1-B496-4BDF-B652-BC8731C76B7F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가상 분산 모드</a:t>
            </a:r>
          </a:p>
        </p:txBody>
      </p:sp>
    </p:spTree>
    <p:extLst>
      <p:ext uri="{BB962C8B-B14F-4D97-AF65-F5344CB8AC3E}">
        <p14:creationId xmlns:p14="http://schemas.microsoft.com/office/powerpoint/2010/main" val="135648816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143116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hadoop2/sbin 디렉토리 위치에서</a:t>
            </a:r>
            <a:endParaRPr lang="ko-KR"/>
          </a:p>
          <a:p>
            <a:r>
              <a:rPr lang="en-US" altLang="ko-KR">
                <a:ea typeface="맑은 고딕"/>
              </a:rPr>
              <a:t>root 계정로 변경 후 방화벽 확인 및 종료</a:t>
            </a:r>
            <a:endParaRPr lang="en-US"/>
          </a:p>
          <a:p>
            <a:endParaRPr lang="en-US" altLang="ko-KR" dirty="0">
              <a:ea typeface="맑은 고딕"/>
            </a:endParaRPr>
          </a:p>
          <a:p>
            <a:r>
              <a:rPr lang="en-US" sz="1100">
                <a:ea typeface="맑은 고딕"/>
              </a:rPr>
              <a:t>[root@localhost ~]# iptables –L</a:t>
            </a:r>
            <a:endParaRPr lang="en-US" altLang="ko-KR" sz="1100">
              <a:ea typeface="맑은 고딕"/>
            </a:endParaRPr>
          </a:p>
          <a:p>
            <a:r>
              <a:rPr lang="en-US" sz="1100">
                <a:ea typeface="맑은 고딕"/>
              </a:rPr>
              <a:t>[root@loalchost ~]# iptables –F</a:t>
            </a:r>
            <a:endParaRPr lang="en-US" sz="1100" dirty="0">
              <a:ea typeface="맑은 고딕"/>
            </a:endParaRPr>
          </a:p>
          <a:p>
            <a:r>
              <a:rPr lang="en-US" sz="1100">
                <a:ea typeface="맑은 고딕"/>
              </a:rPr>
              <a:t>[root@localhost ~]# iptables -L</a:t>
            </a:r>
            <a:endParaRPr lang="en-US" sz="1100" dirty="0">
              <a:ea typeface="맑은 고딕"/>
            </a:endParaRPr>
          </a:p>
        </p:txBody>
      </p:sp>
      <p:pic>
        <p:nvPicPr>
          <p:cNvPr id="3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CDC87D8A-AA75-445B-BE30-1AB061A32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09CC57C-D75C-4E74-A724-F551D93DCAC4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6CD1496-7CA3-4305-ADF4-6DBC99C34A29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14A002C-9BD6-4FBA-9405-719F6B59B289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8BCD3B31-5A76-480C-A563-75ED26EFF19B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426365D1-3B05-40CA-8588-265235BEBCBF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B6B5EEDE-867E-4306-A3C3-B5ED0A4C0CEE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DBA6CD3-8069-4CD6-A8F6-B3ECD56F9F64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가상 분산 모드</a:t>
            </a:r>
          </a:p>
        </p:txBody>
      </p:sp>
    </p:spTree>
    <p:extLst>
      <p:ext uri="{BB962C8B-B14F-4D97-AF65-F5344CB8AC3E}">
        <p14:creationId xmlns:p14="http://schemas.microsoft.com/office/powerpoint/2010/main" val="65886059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143116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hadoop2/sbin 디렉토리 위치에서</a:t>
            </a:r>
            <a:endParaRPr lang="ko-KR"/>
          </a:p>
          <a:p>
            <a:r>
              <a:rPr lang="en-US" altLang="ko-KR">
                <a:ea typeface="맑은 고딕"/>
              </a:rPr>
              <a:t>root 계정로 변경 후 방화벽 확인 및 종료</a:t>
            </a:r>
            <a:endParaRPr lang="en-US"/>
          </a:p>
          <a:p>
            <a:endParaRPr lang="en-US" altLang="ko-KR" dirty="0">
              <a:ea typeface="맑은 고딕"/>
            </a:endParaRPr>
          </a:p>
          <a:p>
            <a:r>
              <a:rPr lang="en-US" sz="1100">
                <a:ea typeface="맑은 고딕"/>
              </a:rPr>
              <a:t>[root@localhost ~]# iptables –L</a:t>
            </a:r>
            <a:endParaRPr lang="en-US" altLang="ko-KR" sz="1100">
              <a:ea typeface="맑은 고딕"/>
            </a:endParaRPr>
          </a:p>
          <a:p>
            <a:r>
              <a:rPr lang="en-US" sz="1100">
                <a:ea typeface="맑은 고딕"/>
              </a:rPr>
              <a:t>[root@loalchost ~]# iptables –F</a:t>
            </a:r>
            <a:endParaRPr lang="en-US" sz="1100" dirty="0">
              <a:ea typeface="맑은 고딕"/>
            </a:endParaRPr>
          </a:p>
          <a:p>
            <a:r>
              <a:rPr lang="en-US" sz="1100">
                <a:ea typeface="맑은 고딕"/>
              </a:rPr>
              <a:t>[root@localhost ~]# iptables -L</a:t>
            </a:r>
            <a:endParaRPr lang="en-US" sz="1100" dirty="0">
              <a:ea typeface="맑은 고딕"/>
            </a:endParaRPr>
          </a:p>
        </p:txBody>
      </p:sp>
      <p:pic>
        <p:nvPicPr>
          <p:cNvPr id="2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F122426-8506-45C3-8D3C-D76C91E42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ABC97941-CF03-47F7-AC6F-80BAB19CE93A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85CC3FF-EFCB-42F6-9F00-84AE467DAF32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67FA392-0EB5-4E21-9598-757427AB5AB5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5EBB65E-75D0-4B87-8720-088255202C5B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2F61A492-EFE0-4C16-9418-970E40C6171F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05F6E390-9C7E-4A59-895D-424986F8A5A9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006E179-E168-4C11-AA28-046BA7C6F197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가상 분산 모드</a:t>
            </a:r>
          </a:p>
        </p:txBody>
      </p:sp>
    </p:spTree>
    <p:extLst>
      <p:ext uri="{BB962C8B-B14F-4D97-AF65-F5344CB8AC3E}">
        <p14:creationId xmlns:p14="http://schemas.microsoft.com/office/powerpoint/2010/main" val="363724556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126188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root 계정 exit 한 뒤 /home/hadoop/.bashrc를 source로 실행</a:t>
            </a:r>
            <a:endParaRPr lang="en-US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sz="1100">
                <a:ea typeface="맑은 고딕"/>
              </a:rPr>
              <a:t>[root@localhost ~]# exit</a:t>
            </a:r>
          </a:p>
          <a:p>
            <a:r>
              <a:rPr lang="en-US" sz="1100">
                <a:ea typeface="맑은 고딕"/>
              </a:rPr>
              <a:t>[hadoop@localhost sbin]$ source /home/hadoop/.bashrc</a:t>
            </a:r>
            <a:endParaRPr lang="en-US" sz="1100" dirty="0">
              <a:ea typeface="맑은 고딕"/>
            </a:endParaRPr>
          </a:p>
        </p:txBody>
      </p:sp>
      <p:pic>
        <p:nvPicPr>
          <p:cNvPr id="4" name="그림 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5DEBFBB-18D6-4711-AD8E-66FA4E5F7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60567D-B34D-4C8E-9E5C-722C2B8C1149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8E412F4-FF74-41B1-8DB2-609124E0446A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B8B9748-A38A-4238-B4FC-D0FFB01D918D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평행 사변형 15">
              <a:extLst>
                <a:ext uri="{FF2B5EF4-FFF2-40B4-BE49-F238E27FC236}">
                  <a16:creationId xmlns:a16="http://schemas.microsoft.com/office/drawing/2014/main" id="{86E6323E-FE03-4DD4-8098-6F360CD5759F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평행 사변형 16">
              <a:extLst>
                <a:ext uri="{FF2B5EF4-FFF2-40B4-BE49-F238E27FC236}">
                  <a16:creationId xmlns:a16="http://schemas.microsoft.com/office/drawing/2014/main" id="{0709283E-BC42-4142-B110-92C6B9AE77B6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평행 사변형 17">
              <a:extLst>
                <a:ext uri="{FF2B5EF4-FFF2-40B4-BE49-F238E27FC236}">
                  <a16:creationId xmlns:a16="http://schemas.microsoft.com/office/drawing/2014/main" id="{CA5C1575-EDFB-418B-8729-096584899DF1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1BF24E3-FA41-4B61-BAD0-DF499D0EF581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가상 분산 모드</a:t>
            </a:r>
          </a:p>
        </p:txBody>
      </p:sp>
    </p:spTree>
    <p:extLst>
      <p:ext uri="{BB962C8B-B14F-4D97-AF65-F5344CB8AC3E}">
        <p14:creationId xmlns:p14="http://schemas.microsoft.com/office/powerpoint/2010/main" val="296970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4919EC50-BF72-4899-B3B0-C6B6B405B175}"/>
              </a:ext>
            </a:extLst>
          </p:cNvPr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Block Replication </a:t>
            </a:r>
            <a:r>
              <a:rPr lang="ko-KR" altLang="en-US" b="1" dirty="0">
                <a:solidFill>
                  <a:schemeClr val="tx1"/>
                </a:solidFill>
              </a:rPr>
              <a:t>설정 확인 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962A889-2FE3-4655-84F7-7F7538D699F6}"/>
              </a:ext>
            </a:extLst>
          </p:cNvPr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2" name="갈매기형 수장 15">
              <a:extLst>
                <a:ext uri="{FF2B5EF4-FFF2-40B4-BE49-F238E27FC236}">
                  <a16:creationId xmlns:a16="http://schemas.microsoft.com/office/drawing/2014/main" id="{A805285C-B47F-4771-B7AC-60F3984D5860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갈매기형 수장 16">
              <a:extLst>
                <a:ext uri="{FF2B5EF4-FFF2-40B4-BE49-F238E27FC236}">
                  <a16:creationId xmlns:a16="http://schemas.microsoft.com/office/drawing/2014/main" id="{DAB79B34-4BC4-4D2C-B293-0FB44F337FB5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오각형 17">
              <a:extLst>
                <a:ext uri="{FF2B5EF4-FFF2-40B4-BE49-F238E27FC236}">
                  <a16:creationId xmlns:a16="http://schemas.microsoft.com/office/drawing/2014/main" id="{0F1A9585-C7A2-41DF-8D86-1BBB1AE4DD89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AEEAD84E-0ADB-4998-AE88-E31413036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11" y="1663746"/>
            <a:ext cx="10229297" cy="447728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48949E6-3A36-41F5-8AFB-B98FA85F9014}"/>
              </a:ext>
            </a:extLst>
          </p:cNvPr>
          <p:cNvSpPr/>
          <p:nvPr/>
        </p:nvSpPr>
        <p:spPr>
          <a:xfrm>
            <a:off x="3023755" y="5642264"/>
            <a:ext cx="5953990" cy="2717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5147BA-D6BF-4DC1-86C7-6973D7ED2B2F}"/>
              </a:ext>
            </a:extLst>
          </p:cNvPr>
          <p:cNvSpPr txBox="1"/>
          <p:nvPr/>
        </p:nvSpPr>
        <p:spPr>
          <a:xfrm>
            <a:off x="163902" y="68055"/>
            <a:ext cx="83670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2.2 Requirements in Detail (Ambari)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82208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81560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Start-all.sh 실행 </a:t>
            </a:r>
            <a:endParaRPr lang="en-US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sz="1100">
                <a:ea typeface="맑은 고딕"/>
              </a:rPr>
              <a:t>[hadoop@localhost sbin]$ start-all.sh</a:t>
            </a:r>
            <a:endParaRPr lang="en-US" sz="1100" dirty="0">
              <a:ea typeface="맑은 고딕"/>
            </a:endParaRPr>
          </a:p>
        </p:txBody>
      </p:sp>
      <p:pic>
        <p:nvPicPr>
          <p:cNvPr id="2" name="그림 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0245594-6D91-4940-BE2F-7BFEE4367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C0B67E6-8770-486F-9CC2-8C139E117972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090D82B-AE66-4B67-87C3-E9ACDB62D396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02A537E-99F5-4421-B81A-3669B6DDA30A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B32D536-231D-4078-B86D-90A59D0B85B6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7C429EB9-8607-4F3E-B2EF-8B2FE10FC8BD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176BB406-92B8-48FC-94F4-DAC1D4BBBD73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B6DA91B-021D-403E-986F-280290049C19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가상 분산 모드</a:t>
            </a:r>
          </a:p>
        </p:txBody>
      </p:sp>
    </p:spTree>
    <p:extLst>
      <p:ext uri="{BB962C8B-B14F-4D97-AF65-F5344CB8AC3E}">
        <p14:creationId xmlns:p14="http://schemas.microsoft.com/office/powerpoint/2010/main" val="402253359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149271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Start-all.sh 실행 </a:t>
            </a:r>
            <a:endParaRPr lang="en-US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sz="1100">
                <a:ea typeface="맑은 고딕"/>
              </a:rPr>
              <a:t>[hadoop@localhost sbin]$ start-all.sh</a:t>
            </a:r>
          </a:p>
          <a:p>
            <a:endParaRPr lang="en-US" sz="1100" dirty="0">
              <a:ea typeface="맑은 고딕"/>
            </a:endParaRPr>
          </a:p>
          <a:p>
            <a:r>
              <a:rPr lang="en-US" sz="1100">
                <a:ea typeface="맑은 고딕"/>
              </a:rPr>
              <a:t>Are you sure you want to continue connecting (yes/no)?</a:t>
            </a:r>
            <a:r>
              <a:rPr lang="en-US" sz="1100" dirty="0">
                <a:solidFill>
                  <a:schemeClr val="accent1"/>
                </a:solidFill>
                <a:ea typeface="맑은 고딕"/>
              </a:rPr>
              <a:t> </a:t>
            </a:r>
            <a:r>
              <a:rPr lang="en-US" sz="1100" b="1">
                <a:solidFill>
                  <a:schemeClr val="accent1"/>
                </a:solidFill>
                <a:ea typeface="맑은 고딕"/>
              </a:rPr>
              <a:t>Yes</a:t>
            </a:r>
            <a:r>
              <a:rPr lang="en-US" sz="1100" dirty="0">
                <a:ea typeface="맑은 고딕"/>
              </a:rPr>
              <a:t> </a:t>
            </a:r>
            <a:r>
              <a:rPr lang="ko-KR" altLang="en-US" sz="1100">
                <a:ea typeface="맑은 고딕"/>
              </a:rPr>
              <a:t>입력</a:t>
            </a:r>
          </a:p>
          <a:p>
            <a:endParaRPr lang="ko-KR" altLang="en-US" sz="1100" dirty="0">
              <a:ea typeface="맑은 고딕"/>
            </a:endParaRPr>
          </a:p>
          <a:p>
            <a:r>
              <a:rPr lang="ko-KR" altLang="en-US" sz="1100">
                <a:ea typeface="맑은 고딕"/>
              </a:rPr>
              <a:t>단계적으로 hadoop 계정의 비밀번호 입력하기....</a:t>
            </a:r>
            <a:endParaRPr lang="ko-KR" altLang="en-US" sz="1100" dirty="0">
              <a:ea typeface="맑은 고딕"/>
            </a:endParaRPr>
          </a:p>
        </p:txBody>
      </p:sp>
      <p:pic>
        <p:nvPicPr>
          <p:cNvPr id="4" name="그림 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7A2E598-0D44-4088-B3F7-DE4EBC2D0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4320998-4C9F-43E7-8163-10823AC25720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5995D7F-DAC9-4F4F-967F-A1D32FC9881A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976209C-2B46-4B87-8A25-F3085AD29A31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CB281DD0-4969-46FD-B2CA-F99A4DA8295B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429D5B54-916F-41D6-9D4A-A58561FE4C67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DD22FF48-1437-47CA-9B87-C20BF9528D9E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400EBBF-8469-4E39-B1E8-FF6D25F4AA82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가상 분산 모드</a:t>
            </a:r>
          </a:p>
        </p:txBody>
      </p:sp>
    </p:spTree>
    <p:extLst>
      <p:ext uri="{BB962C8B-B14F-4D97-AF65-F5344CB8AC3E}">
        <p14:creationId xmlns:p14="http://schemas.microsoft.com/office/powerpoint/2010/main" val="426763005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200054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.ssh 디렉토리로 이동한 뒤 key 확인</a:t>
            </a:r>
            <a:endParaRPr lang="en-US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sz="1100">
                <a:ea typeface="맑은 고딕"/>
              </a:rPr>
              <a:t>[hadoop@localhost sbin]$ cd ~</a:t>
            </a:r>
          </a:p>
          <a:p>
            <a:r>
              <a:rPr lang="en-US" sz="1100">
                <a:ea typeface="맑은 고딕"/>
              </a:rPr>
              <a:t>[hadoop@localhost ~]$ cd .ssh</a:t>
            </a:r>
          </a:p>
          <a:p>
            <a:r>
              <a:rPr lang="en-US" sz="1100">
                <a:ea typeface="맑은 고딕"/>
              </a:rPr>
              <a:t>[hadoop@localhost .ssh]$ ll</a:t>
            </a:r>
          </a:p>
          <a:p>
            <a:endParaRPr lang="en-US" sz="1100" dirty="0">
              <a:ea typeface="맑은 고딕"/>
            </a:endParaRPr>
          </a:p>
          <a:p>
            <a:r>
              <a:rPr lang="en-US" sz="1100">
                <a:ea typeface="맑은 고딕"/>
              </a:rPr>
              <a:t>rsa </a:t>
            </a:r>
            <a:r>
              <a:rPr lang="ko-KR" altLang="en-US" sz="1100">
                <a:ea typeface="맑은 고딕"/>
              </a:rPr>
              <a:t>키</a:t>
            </a:r>
            <a:r>
              <a:rPr lang="en-US" sz="1100" dirty="0">
                <a:ea typeface="맑은 고딕"/>
              </a:rPr>
              <a:t> </a:t>
            </a:r>
            <a:r>
              <a:rPr lang="ko-KR" altLang="en-US" sz="1100">
                <a:ea typeface="맑은 고딕"/>
              </a:rPr>
              <a:t>확인한</a:t>
            </a:r>
            <a:r>
              <a:rPr lang="en-US" sz="1100" dirty="0">
                <a:ea typeface="맑은 고딕"/>
              </a:rPr>
              <a:t> </a:t>
            </a:r>
            <a:r>
              <a:rPr lang="ko-KR" altLang="en-US" sz="1100">
                <a:ea typeface="맑은 고딕"/>
              </a:rPr>
              <a:t>후</a:t>
            </a:r>
            <a:r>
              <a:rPr lang="en-US" sz="1100">
                <a:ea typeface="맑은 고딕"/>
              </a:rPr>
              <a:t> 상위 </a:t>
            </a:r>
            <a:r>
              <a:rPr lang="ko-KR" altLang="en-US" sz="1100">
                <a:ea typeface="맑은 고딕"/>
              </a:rPr>
              <a:t>디렉토리로</a:t>
            </a:r>
            <a:r>
              <a:rPr lang="en-US" sz="1100" dirty="0">
                <a:ea typeface="맑은 고딕"/>
              </a:rPr>
              <a:t> </a:t>
            </a:r>
            <a:r>
              <a:rPr lang="ko-KR" altLang="en-US" sz="1100">
                <a:ea typeface="맑은 고딕"/>
              </a:rPr>
              <a:t>이동</a:t>
            </a:r>
            <a:endParaRPr lang="en-US" sz="1100">
              <a:ea typeface="맑은 고딕"/>
            </a:endParaRPr>
          </a:p>
          <a:p>
            <a:endParaRPr lang="en-US" sz="1100" dirty="0">
              <a:ea typeface="맑은 고딕"/>
            </a:endParaRPr>
          </a:p>
          <a:p>
            <a:r>
              <a:rPr lang="en-US" sz="1100">
                <a:ea typeface="맑은 고딕"/>
              </a:rPr>
              <a:t>[hadoop@localhost .ssh]$ cd ..</a:t>
            </a:r>
            <a:endParaRPr lang="en-US" sz="1100" dirty="0">
              <a:ea typeface="맑은 고딕"/>
            </a:endParaRPr>
          </a:p>
          <a:p>
            <a:endParaRPr lang="en-US" sz="1100" dirty="0">
              <a:ea typeface="맑은 고딕"/>
            </a:endParaRPr>
          </a:p>
        </p:txBody>
      </p:sp>
      <p:pic>
        <p:nvPicPr>
          <p:cNvPr id="5" name="그림 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E952348-DE64-4CCD-90DA-D8C398B3D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3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F545FF6C-B20B-421E-9CCE-ECB5365664EE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0941E42-C9D1-4872-BFAD-06D67F3C1B89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A65AEC5-740F-4BEF-886D-5BC418C13440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8B2529C6-B445-4E84-A17F-84E0845895B3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C421ED9E-F870-45AA-B7F4-ECABD37E1E2E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FDE54259-94DC-4FD3-8C16-01CAA20BE701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E52E727-5B3B-4C63-84D5-715E28CD5D24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가상 분산 모드</a:t>
            </a:r>
          </a:p>
        </p:txBody>
      </p:sp>
    </p:spTree>
    <p:extLst>
      <p:ext uri="{BB962C8B-B14F-4D97-AF65-F5344CB8AC3E}">
        <p14:creationId xmlns:p14="http://schemas.microsoft.com/office/powerpoint/2010/main" val="156112769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5885543" y="1640113"/>
            <a:ext cx="6281055" cy="115416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Id_rsa.pub key를 hadoop 계정으로 복사 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sz="1100">
                <a:ea typeface="맑은 고딕"/>
              </a:rPr>
              <a:t>[hadoop@localhost ~]$ ssh-copy-id -i /home/hadoop/.ssh/id_rsa.pub</a:t>
            </a:r>
            <a:r>
              <a:rPr lang="en-US" sz="1100" dirty="0">
                <a:solidFill>
                  <a:schemeClr val="accent2"/>
                </a:solidFill>
                <a:ea typeface="맑은 고딕"/>
              </a:rPr>
              <a:t> </a:t>
            </a:r>
            <a:r>
              <a:rPr lang="en-US" sz="1100" dirty="0">
                <a:ea typeface="맑은 고딕"/>
                <a:hlinkClick r:id="rId2"/>
              </a:rPr>
              <a:t>hadoop@192.168.22.98</a:t>
            </a:r>
          </a:p>
          <a:p>
            <a:endParaRPr lang="en-US" sz="1100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hadoop </a:t>
            </a:r>
            <a:r>
              <a:rPr lang="ko-KR" altLang="en-US" sz="1100" dirty="0">
                <a:ea typeface="맑은 고딕"/>
              </a:rPr>
              <a:t>계정의</a:t>
            </a:r>
            <a:r>
              <a:rPr lang="en-US" sz="1100">
                <a:ea typeface="맑은 고딕"/>
              </a:rPr>
              <a:t> password </a:t>
            </a:r>
            <a:r>
              <a:rPr lang="ko-KR" altLang="en-US" sz="1100">
                <a:ea typeface="맑은 고딕"/>
              </a:rPr>
              <a:t>입력</a:t>
            </a:r>
            <a:endParaRPr lang="en-US" sz="1100" dirty="0">
              <a:ea typeface="맑은 고딕"/>
            </a:endParaRPr>
          </a:p>
        </p:txBody>
      </p:sp>
      <p:pic>
        <p:nvPicPr>
          <p:cNvPr id="2" name="그림 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D7D73D7-C148-44FC-B48A-A889326EE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86" y="1640908"/>
            <a:ext cx="5636987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6B67D691-B3E1-4DE3-9A65-02B80DCCF564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F497E3A-8943-4D71-A080-F79241F42F44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3D55301-D426-4F64-93AD-8ABE42A0D41F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70597A2A-04E4-4F35-927A-0EF780A33306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160B1C30-5477-4144-B91F-FBA49E82BE3B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402A4A40-BBA3-4832-AF2C-6B502194BA1A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77F47B0-8715-4FF7-9476-6F6BE02B29C4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가상 분산 모드</a:t>
            </a:r>
          </a:p>
        </p:txBody>
      </p:sp>
    </p:spTree>
    <p:extLst>
      <p:ext uri="{BB962C8B-B14F-4D97-AF65-F5344CB8AC3E}">
        <p14:creationId xmlns:p14="http://schemas.microsoft.com/office/powerpoint/2010/main" val="122860963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293757" y="1640113"/>
            <a:ext cx="5872841" cy="81560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Start-all.sh 실행 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sz="1100">
                <a:ea typeface="맑은 고딕"/>
              </a:rPr>
              <a:t>[hadoop@localhost ~]$ start-all.sh</a:t>
            </a:r>
          </a:p>
        </p:txBody>
      </p:sp>
      <p:pic>
        <p:nvPicPr>
          <p:cNvPr id="3" name="그림 10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5F2268AB-87D6-4C9B-B677-93FFF106D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53090A4-AB85-41FF-B6E2-54ACA5874F50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FB5DB04-CC40-4A0F-B1FD-B60FDBA8D314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E9DE933-0EA1-459B-BE88-F3C3EB2DF967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2EEE8BA3-066B-4BA7-9BF8-05329583BD82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3539FE84-673C-48F8-A4C6-0CC8D9C3A563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899D61D3-5A10-470B-9DD7-AB1BDFDD1F87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7096D5-7D1A-4B29-BA44-5E7312386F21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가상 분산 모드</a:t>
            </a:r>
          </a:p>
        </p:txBody>
      </p:sp>
    </p:spTree>
    <p:extLst>
      <p:ext uri="{BB962C8B-B14F-4D97-AF65-F5344CB8AC3E}">
        <p14:creationId xmlns:p14="http://schemas.microsoft.com/office/powerpoint/2010/main" val="298245399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293757" y="1640113"/>
            <a:ext cx="5872841" cy="81560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프로세스 세팅 확인 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sz="1100">
                <a:ea typeface="맑은 고딕"/>
              </a:rPr>
              <a:t>[hadoop@localhost ~]$ jps</a:t>
            </a:r>
          </a:p>
        </p:txBody>
      </p:sp>
      <p:pic>
        <p:nvPicPr>
          <p:cNvPr id="2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A527E889-5CA1-4175-92E5-88DC4E8F5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F3A0AB0-E4D4-4434-AAC7-60D3D7ACF325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36727FA-F909-441C-B3A3-0D81D62123DA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F13A84F-794A-45B7-9BB3-36093C3148D7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2DD864CC-B267-4838-80FE-22FBEBCD9240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91ED83B3-3D5B-494D-BFD2-D318778B9765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0F0170C7-EFAC-4488-9BB7-B0D177E258B5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DA88791-C0BD-469B-8C86-FB55AF6DB493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가상 분산 모드</a:t>
            </a:r>
          </a:p>
        </p:txBody>
      </p:sp>
    </p:spTree>
    <p:extLst>
      <p:ext uri="{BB962C8B-B14F-4D97-AF65-F5344CB8AC3E}">
        <p14:creationId xmlns:p14="http://schemas.microsoft.com/office/powerpoint/2010/main" val="232986502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293757" y="1640113"/>
            <a:ext cx="5872841" cy="81560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 err="1">
                <a:ea typeface="맑은 고딕"/>
              </a:rPr>
              <a:t>프록시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서버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시작</a:t>
            </a:r>
            <a:r>
              <a:rPr lang="en-US" altLang="ko-KR" dirty="0">
                <a:ea typeface="맑은 고딕"/>
              </a:rPr>
              <a:t>  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[</a:t>
            </a:r>
            <a:r>
              <a:rPr lang="en-US" sz="1100" dirty="0" err="1">
                <a:ea typeface="맑은 고딕"/>
              </a:rPr>
              <a:t>hadoop@localhost</a:t>
            </a:r>
            <a:r>
              <a:rPr lang="en-US" sz="1100" dirty="0">
                <a:ea typeface="맑은 고딕"/>
              </a:rPr>
              <a:t> ~]$ yarn-daemon.sh start </a:t>
            </a:r>
            <a:r>
              <a:rPr lang="en-US" sz="1100" dirty="0" err="1">
                <a:ea typeface="맑은 고딕"/>
              </a:rPr>
              <a:t>proxyserver</a:t>
            </a:r>
            <a:endParaRPr lang="en-US" sz="1100" dirty="0">
              <a:ea typeface="맑은 고딕"/>
            </a:endParaRPr>
          </a:p>
        </p:txBody>
      </p:sp>
      <p:pic>
        <p:nvPicPr>
          <p:cNvPr id="3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C0F600D4-1A4E-410C-9B36-ABFF72710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A586F51-52D5-49BF-A6C2-155A885E91EE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C3A6B4C-A4A8-414F-85ED-177AD485BE6C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F81D99A-5BBE-4627-95CA-28C3C93988A5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491F157C-6C91-4064-9A3E-2F404F44D7EC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34FCF19D-0BFD-42E6-B0B8-CF452282D611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F1F38154-D4A0-4677-9DE8-C1CDAEC84D51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047142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293757" y="1640113"/>
            <a:ext cx="5872841" cy="110799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 err="1">
                <a:ea typeface="맑은 고딕"/>
              </a:rPr>
              <a:t>Namenode</a:t>
            </a:r>
            <a:r>
              <a:rPr lang="en-US" sz="1100" dirty="0">
                <a:ea typeface="맑은 고딕"/>
              </a:rPr>
              <a:t> </a:t>
            </a:r>
            <a:r>
              <a:rPr lang="ko-KR" altLang="en-US" sz="1100" dirty="0">
                <a:ea typeface="맑은 고딕"/>
              </a:rPr>
              <a:t>미실행시 </a:t>
            </a:r>
            <a:endParaRPr lang="en-US" altLang="ko-KR" sz="1100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  $</a:t>
            </a:r>
            <a:r>
              <a:rPr lang="en-US" sz="1100" dirty="0" err="1">
                <a:ea typeface="맑은 고딕"/>
              </a:rPr>
              <a:t>hdfs</a:t>
            </a:r>
            <a:r>
              <a:rPr lang="en-US" sz="1100" dirty="0">
                <a:ea typeface="맑은 고딕"/>
              </a:rPr>
              <a:t> </a:t>
            </a:r>
            <a:r>
              <a:rPr lang="en-US" sz="1100" dirty="0" err="1">
                <a:ea typeface="맑은 고딕"/>
              </a:rPr>
              <a:t>namenode</a:t>
            </a:r>
            <a:r>
              <a:rPr lang="en-US" sz="1100" dirty="0">
                <a:ea typeface="맑은 고딕"/>
              </a:rPr>
              <a:t> –format</a:t>
            </a:r>
            <a:r>
              <a:rPr lang="ko-KR" altLang="en-US" sz="1100" dirty="0">
                <a:ea typeface="맑은 고딕"/>
              </a:rPr>
              <a:t>를 통해 포맷하여 준다</a:t>
            </a:r>
            <a:endParaRPr lang="en-US" altLang="ko-KR" sz="1100" dirty="0">
              <a:ea typeface="맑은 고딕"/>
            </a:endParaRPr>
          </a:p>
          <a:p>
            <a:endParaRPr lang="en-US" sz="1100" dirty="0">
              <a:ea typeface="맑은 고딕"/>
            </a:endParaRPr>
          </a:p>
          <a:p>
            <a:r>
              <a:rPr lang="en-US" sz="1100" dirty="0" err="1">
                <a:ea typeface="맑은 고딕"/>
              </a:rPr>
              <a:t>Datanode</a:t>
            </a:r>
            <a:r>
              <a:rPr lang="en-US" sz="1100" dirty="0">
                <a:ea typeface="맑은 고딕"/>
              </a:rPr>
              <a:t> </a:t>
            </a:r>
            <a:r>
              <a:rPr lang="ko-KR" altLang="en-US" sz="1100" dirty="0">
                <a:ea typeface="맑은 고딕"/>
              </a:rPr>
              <a:t>미실행시</a:t>
            </a:r>
            <a:endParaRPr lang="en-US" altLang="ko-KR" sz="1100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  /home/</a:t>
            </a:r>
            <a:r>
              <a:rPr lang="en-US" sz="1100" dirty="0" err="1">
                <a:ea typeface="맑은 고딕"/>
              </a:rPr>
              <a:t>hadoop</a:t>
            </a:r>
            <a:r>
              <a:rPr lang="en-US" sz="1100" dirty="0">
                <a:ea typeface="맑은 고딕"/>
              </a:rPr>
              <a:t>/data/</a:t>
            </a:r>
            <a:r>
              <a:rPr lang="en-US" sz="1100" dirty="0" err="1">
                <a:ea typeface="맑은 고딕"/>
              </a:rPr>
              <a:t>dfs</a:t>
            </a:r>
            <a:r>
              <a:rPr lang="en-US" sz="1100" dirty="0">
                <a:ea typeface="맑은 고딕"/>
              </a:rPr>
              <a:t>/</a:t>
            </a:r>
            <a:r>
              <a:rPr lang="en-US" sz="1100" dirty="0" err="1">
                <a:ea typeface="맑은 고딕"/>
              </a:rPr>
              <a:t>datanode</a:t>
            </a:r>
            <a:r>
              <a:rPr lang="ko-KR" altLang="en-US" sz="1100" dirty="0">
                <a:ea typeface="맑은 고딕"/>
              </a:rPr>
              <a:t> 를 삭제 후 </a:t>
            </a:r>
            <a:r>
              <a:rPr lang="en-US" altLang="ko-KR" sz="1100" dirty="0" err="1">
                <a:ea typeface="맑은 고딕"/>
              </a:rPr>
              <a:t>hadoop</a:t>
            </a:r>
            <a:r>
              <a:rPr lang="ko-KR" altLang="en-US" sz="1100" dirty="0">
                <a:ea typeface="맑은 고딕"/>
              </a:rPr>
              <a:t>을</a:t>
            </a:r>
            <a:r>
              <a:rPr lang="en-US" altLang="ko-KR" sz="1100" dirty="0">
                <a:ea typeface="맑은 고딕"/>
              </a:rPr>
              <a:t>  </a:t>
            </a:r>
            <a:r>
              <a:rPr lang="ko-KR" altLang="en-US" sz="1100" dirty="0">
                <a:ea typeface="맑은 고딕"/>
              </a:rPr>
              <a:t>재실행</a:t>
            </a:r>
            <a:r>
              <a:rPr lang="en-US" altLang="ko-KR" sz="1100" dirty="0">
                <a:ea typeface="맑은 고딕"/>
              </a:rPr>
              <a:t>(start-def.sh , start-yarn.sh)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3820584-3E0C-40C1-B0FD-5A465791F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7" y="1217768"/>
            <a:ext cx="5534025" cy="4410075"/>
          </a:xfrm>
          <a:prstGeom prst="rect">
            <a:avLst/>
          </a:prstGeom>
        </p:spPr>
      </p:pic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0F0BE3B4-A15D-4D27-8B7F-1185F53E9607}"/>
              </a:ext>
            </a:extLst>
          </p:cNvPr>
          <p:cNvSpPr/>
          <p:nvPr/>
        </p:nvSpPr>
        <p:spPr>
          <a:xfrm>
            <a:off x="265176" y="4224528"/>
            <a:ext cx="5120640" cy="219456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596CEB7-D8E1-408A-910C-F942BFBC53E6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B17D27D-469B-42FC-8793-7E856B1D79AC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85C797B-D15D-40E1-AF66-CE096684EFBA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2C31DA77-10AC-4208-826C-31E5F738BA11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62DCF6C4-1CEB-48CE-8041-18DAC4341049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F35413AD-9D50-4E45-8795-D7C1981E9426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08C17D2-16AB-4EE0-96A1-0CF986F1ACB7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가상 분산 모드</a:t>
            </a:r>
          </a:p>
        </p:txBody>
      </p:sp>
    </p:spTree>
    <p:extLst>
      <p:ext uri="{BB962C8B-B14F-4D97-AF65-F5344CB8AC3E}">
        <p14:creationId xmlns:p14="http://schemas.microsoft.com/office/powerpoint/2010/main" val="326832300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566047" y="1501429"/>
            <a:ext cx="5872841" cy="144655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dirty="0" err="1">
                <a:ea typeface="맑은 고딕"/>
              </a:rPr>
              <a:t>주키퍼설치를</a:t>
            </a:r>
            <a:r>
              <a:rPr lang="ko-KR" altLang="en-US" sz="1100" dirty="0">
                <a:ea typeface="맑은 고딕"/>
              </a:rPr>
              <a:t> 위한 사전 작업</a:t>
            </a:r>
            <a:endParaRPr lang="en-US" altLang="ko-KR" sz="1100" dirty="0">
              <a:ea typeface="맑은 고딕"/>
            </a:endParaRPr>
          </a:p>
          <a:p>
            <a:endParaRPr lang="en-US" sz="1100" dirty="0">
              <a:ea typeface="맑은 고딕"/>
            </a:endParaRPr>
          </a:p>
          <a:p>
            <a:pPr marL="228600" indent="-228600">
              <a:buAutoNum type="arabicPeriod"/>
            </a:pPr>
            <a:r>
              <a:rPr lang="en-US" sz="1100" dirty="0" err="1">
                <a:ea typeface="맑은 고딕"/>
              </a:rPr>
              <a:t>Cluser</a:t>
            </a:r>
            <a:r>
              <a:rPr lang="ko-KR" altLang="en-US" sz="1100" dirty="0">
                <a:ea typeface="맑은 고딕"/>
              </a:rPr>
              <a:t>를</a:t>
            </a:r>
            <a:r>
              <a:rPr lang="en-US" sz="1100" dirty="0">
                <a:ea typeface="맑은 고딕"/>
              </a:rPr>
              <a:t> </a:t>
            </a:r>
            <a:r>
              <a:rPr lang="ko-KR" altLang="en-US" sz="1100" dirty="0">
                <a:ea typeface="맑은 고딕"/>
              </a:rPr>
              <a:t>구성하고자 하는 </a:t>
            </a:r>
            <a:r>
              <a:rPr lang="en-US" altLang="ko-KR" sz="1100" dirty="0">
                <a:ea typeface="맑은 고딕"/>
              </a:rPr>
              <a:t>server </a:t>
            </a:r>
            <a:r>
              <a:rPr lang="ko-KR" altLang="en-US" sz="1100" dirty="0">
                <a:ea typeface="맑은 고딕"/>
              </a:rPr>
              <a:t>중</a:t>
            </a:r>
            <a:r>
              <a:rPr lang="en-US" altLang="ko-KR" sz="1100" dirty="0">
                <a:ea typeface="맑은 고딕"/>
              </a:rPr>
              <a:t> 3</a:t>
            </a:r>
            <a:r>
              <a:rPr lang="ko-KR" altLang="en-US" sz="1100" dirty="0">
                <a:ea typeface="맑은 고딕"/>
              </a:rPr>
              <a:t>대의 </a:t>
            </a:r>
            <a:r>
              <a:rPr lang="en-US" altLang="ko-KR" sz="1100" dirty="0">
                <a:ea typeface="맑은 고딕"/>
              </a:rPr>
              <a:t>server </a:t>
            </a:r>
            <a:r>
              <a:rPr lang="en-US" sz="1100" dirty="0">
                <a:ea typeface="맑은 고딕"/>
              </a:rPr>
              <a:t>Root</a:t>
            </a:r>
            <a:r>
              <a:rPr lang="ko-KR" altLang="en-US" sz="1100" dirty="0">
                <a:ea typeface="맑은 고딕"/>
              </a:rPr>
              <a:t> 계정에서 </a:t>
            </a:r>
            <a:r>
              <a:rPr lang="en-US" altLang="ko-KR" sz="1100" dirty="0">
                <a:ea typeface="맑은 고딕"/>
              </a:rPr>
              <a:t>user,</a:t>
            </a:r>
            <a:r>
              <a:rPr lang="ko-KR" altLang="en-US" sz="1100" dirty="0">
                <a:ea typeface="맑은 고딕"/>
              </a:rPr>
              <a:t> </a:t>
            </a:r>
            <a:r>
              <a:rPr lang="en-US" altLang="ko-KR" sz="1100" dirty="0">
                <a:ea typeface="맑은 고딕"/>
              </a:rPr>
              <a:t>pw </a:t>
            </a:r>
            <a:r>
              <a:rPr lang="ko-KR" altLang="en-US" sz="1100" dirty="0">
                <a:ea typeface="맑은 고딕"/>
              </a:rPr>
              <a:t>설정</a:t>
            </a:r>
            <a:endParaRPr lang="en-US" altLang="ko-KR" sz="1100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     #</a:t>
            </a:r>
            <a:r>
              <a:rPr lang="en-US" sz="1100" dirty="0" err="1">
                <a:ea typeface="맑은 고딕"/>
              </a:rPr>
              <a:t>adduser</a:t>
            </a:r>
            <a:r>
              <a:rPr lang="en-US" sz="1100" dirty="0">
                <a:ea typeface="맑은 고딕"/>
              </a:rPr>
              <a:t> zookeeper</a:t>
            </a:r>
          </a:p>
          <a:p>
            <a:r>
              <a:rPr lang="en-US" sz="1100" dirty="0">
                <a:ea typeface="맑은 고딕"/>
              </a:rPr>
              <a:t>     #passwd zookeeper </a:t>
            </a:r>
          </a:p>
          <a:p>
            <a:r>
              <a:rPr lang="en-US" sz="1100" dirty="0">
                <a:ea typeface="맑은 고딕"/>
              </a:rPr>
              <a:t>        </a:t>
            </a:r>
            <a:r>
              <a:rPr lang="ko-KR" altLang="en-US" sz="1100" dirty="0">
                <a:ea typeface="맑은 고딕"/>
              </a:rPr>
              <a:t>이후 비밀번호 설정</a:t>
            </a:r>
            <a:endParaRPr lang="en-US" altLang="ko-KR" sz="1100" dirty="0">
              <a:ea typeface="맑은 고딕"/>
            </a:endParaRPr>
          </a:p>
          <a:p>
            <a:endParaRPr lang="en-US" sz="1100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2. Host</a:t>
            </a:r>
            <a:r>
              <a:rPr lang="ko-KR" altLang="en-US" sz="1100" dirty="0">
                <a:ea typeface="맑은 고딕"/>
              </a:rPr>
              <a:t>에서 </a:t>
            </a:r>
            <a:r>
              <a:rPr lang="ko-KR" altLang="en-US" sz="1100" dirty="0" err="1">
                <a:ea typeface="맑은 고딕"/>
              </a:rPr>
              <a:t>클러스를</a:t>
            </a:r>
            <a:r>
              <a:rPr lang="ko-KR" altLang="en-US" sz="1100" dirty="0">
                <a:ea typeface="맑은 고딕"/>
              </a:rPr>
              <a:t> 구성하고자 하는 가상머신의 호스트 네임과 </a:t>
            </a:r>
            <a:r>
              <a:rPr lang="en-US" altLang="ko-KR" sz="1100" dirty="0" err="1">
                <a:ea typeface="맑은 고딕"/>
              </a:rPr>
              <a:t>ip</a:t>
            </a:r>
            <a:r>
              <a:rPr lang="en-US" altLang="ko-KR" sz="1100" dirty="0">
                <a:ea typeface="맑은 고딕"/>
              </a:rPr>
              <a:t> </a:t>
            </a:r>
            <a:r>
              <a:rPr lang="ko-KR" altLang="en-US" sz="1100" dirty="0">
                <a:ea typeface="맑은 고딕"/>
              </a:rPr>
              <a:t>주소를 등록한다</a:t>
            </a:r>
            <a:r>
              <a:rPr lang="en-US" altLang="ko-KR" sz="1100" dirty="0">
                <a:ea typeface="맑은 고딕"/>
              </a:rPr>
              <a:t>.</a:t>
            </a:r>
            <a:r>
              <a:rPr lang="en-US" sz="1100" dirty="0">
                <a:ea typeface="맑은 고딕"/>
              </a:rPr>
              <a:t>	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187239-04AB-41E9-93FD-353EB5226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81" y="2012862"/>
            <a:ext cx="5693455" cy="4038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00B5DB1-AEAA-4AA4-A111-62FEC6ABD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11" y="1501429"/>
            <a:ext cx="2867025" cy="36195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CD4A19BD-EB42-4A05-B38F-84F5C6545E93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D9C94F2-67F8-4ED6-8933-DC8BBCF445CC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5DBFD2-4F9A-4FA7-8D29-8F2424FFA902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39F1BAD9-8978-4CC0-B9E8-4821A6DF1133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790AF80D-1115-42DD-9D05-1BF5389712D0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24ACD20E-FD1E-4EA3-8F36-F2F69A81522B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0B33DB1-F9AA-4BE4-B409-AB2415DAA522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가상 분산 모드</a:t>
            </a:r>
          </a:p>
        </p:txBody>
      </p:sp>
    </p:spTree>
    <p:extLst>
      <p:ext uri="{BB962C8B-B14F-4D97-AF65-F5344CB8AC3E}">
        <p14:creationId xmlns:p14="http://schemas.microsoft.com/office/powerpoint/2010/main" val="146501933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874182" y="1581294"/>
            <a:ext cx="5872841" cy="144655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ea typeface="맑은 고딕"/>
              </a:rPr>
              <a:t>3. </a:t>
            </a:r>
            <a:r>
              <a:rPr lang="ko-KR" altLang="en-US" sz="1100" dirty="0">
                <a:ea typeface="맑은 고딕"/>
              </a:rPr>
              <a:t>각 서버의 </a:t>
            </a:r>
            <a:r>
              <a:rPr lang="en-US" altLang="ko-KR" sz="1100" dirty="0">
                <a:ea typeface="맑은 고딕"/>
              </a:rPr>
              <a:t>zookeeper </a:t>
            </a:r>
            <a:r>
              <a:rPr lang="ko-KR" altLang="en-US" sz="1100" dirty="0">
                <a:ea typeface="맑은 고딕"/>
              </a:rPr>
              <a:t>계정에서 </a:t>
            </a:r>
            <a:r>
              <a:rPr lang="en-US" altLang="ko-KR" sz="1100" dirty="0" err="1">
                <a:ea typeface="맑은 고딕"/>
              </a:rPr>
              <a:t>ssh</a:t>
            </a:r>
            <a:r>
              <a:rPr lang="en-US" altLang="ko-KR" sz="1100" dirty="0">
                <a:ea typeface="맑은 고딕"/>
              </a:rPr>
              <a:t>-key</a:t>
            </a:r>
            <a:r>
              <a:rPr lang="ko-KR" altLang="en-US" sz="1100" dirty="0">
                <a:ea typeface="맑은 고딕"/>
              </a:rPr>
              <a:t> 값을 설정한다</a:t>
            </a:r>
            <a:r>
              <a:rPr lang="en-US" altLang="ko-KR" sz="1100" dirty="0">
                <a:ea typeface="맑은 고딕"/>
              </a:rPr>
              <a:t>.</a:t>
            </a:r>
          </a:p>
          <a:p>
            <a:r>
              <a:rPr lang="en-US" sz="1100" dirty="0">
                <a:ea typeface="맑은 고딕"/>
              </a:rPr>
              <a:t>   $</a:t>
            </a:r>
            <a:r>
              <a:rPr lang="en-US" sz="1100" dirty="0" err="1">
                <a:ea typeface="맑은 고딕"/>
              </a:rPr>
              <a:t>ssh</a:t>
            </a:r>
            <a:r>
              <a:rPr lang="en-US" sz="1100" dirty="0">
                <a:ea typeface="맑은 고딕"/>
              </a:rPr>
              <a:t>-keygen</a:t>
            </a:r>
          </a:p>
          <a:p>
            <a:r>
              <a:rPr lang="en-US" sz="1100" dirty="0">
                <a:ea typeface="맑은 고딕"/>
              </a:rPr>
              <a:t>    :</a:t>
            </a:r>
            <a:r>
              <a:rPr lang="ko-KR" altLang="en-US" sz="1100" dirty="0">
                <a:ea typeface="맑은 고딕"/>
              </a:rPr>
              <a:t>이 때 </a:t>
            </a:r>
            <a:r>
              <a:rPr lang="en-US" altLang="ko-KR" sz="1100" dirty="0">
                <a:ea typeface="맑은 고딕"/>
              </a:rPr>
              <a:t>‘</a:t>
            </a:r>
            <a:r>
              <a:rPr lang="ko-KR" altLang="en-US" sz="1100" dirty="0" err="1">
                <a:ea typeface="맑은 고딕"/>
              </a:rPr>
              <a:t>엔터</a:t>
            </a:r>
            <a:r>
              <a:rPr lang="en-US" altLang="ko-KR" sz="1100" dirty="0">
                <a:ea typeface="맑은 고딕"/>
              </a:rPr>
              <a:t>’</a:t>
            </a:r>
            <a:r>
              <a:rPr lang="ko-KR" altLang="en-US" sz="1100" dirty="0">
                <a:ea typeface="맑은 고딕"/>
              </a:rPr>
              <a:t>를 연속으로 클릭하여 비밀 번호를 설정하지 않는다</a:t>
            </a:r>
            <a:r>
              <a:rPr lang="en-US" altLang="ko-KR" sz="1100" dirty="0">
                <a:ea typeface="맑은 고딕"/>
              </a:rPr>
              <a:t>.</a:t>
            </a:r>
          </a:p>
          <a:p>
            <a:endParaRPr lang="en-US" sz="1100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4. </a:t>
            </a:r>
            <a:r>
              <a:rPr lang="ko-KR" altLang="en-US" sz="1100" dirty="0" err="1">
                <a:ea typeface="맑은 고딕"/>
              </a:rPr>
              <a:t>서버간에</a:t>
            </a:r>
            <a:r>
              <a:rPr lang="ko-KR" altLang="en-US" sz="1100" dirty="0">
                <a:ea typeface="맑은 고딕"/>
              </a:rPr>
              <a:t> </a:t>
            </a:r>
            <a:r>
              <a:rPr lang="en-US" altLang="ko-KR" sz="1100" dirty="0" err="1">
                <a:ea typeface="맑은 고딕"/>
              </a:rPr>
              <a:t>ssh</a:t>
            </a:r>
            <a:r>
              <a:rPr lang="en-US" altLang="ko-KR" sz="1100" dirty="0">
                <a:ea typeface="맑은 고딕"/>
              </a:rPr>
              <a:t>-key</a:t>
            </a:r>
            <a:r>
              <a:rPr lang="ko-KR" altLang="en-US" sz="1100" dirty="0">
                <a:ea typeface="맑은 고딕"/>
              </a:rPr>
              <a:t>값을 공유한다</a:t>
            </a:r>
            <a:r>
              <a:rPr lang="en-US" altLang="ko-KR" sz="1100" dirty="0">
                <a:ea typeface="맑은 고딕"/>
              </a:rPr>
              <a:t>.</a:t>
            </a:r>
          </a:p>
          <a:p>
            <a:r>
              <a:rPr lang="en-US" sz="1100" dirty="0">
                <a:ea typeface="맑은 고딕"/>
              </a:rPr>
              <a:t>   $</a:t>
            </a:r>
            <a:r>
              <a:rPr lang="en-US" sz="1100" dirty="0" err="1">
                <a:ea typeface="맑은 고딕"/>
              </a:rPr>
              <a:t>ssh</a:t>
            </a:r>
            <a:r>
              <a:rPr lang="en-US" sz="1100" dirty="0">
                <a:ea typeface="맑은 고딕"/>
              </a:rPr>
              <a:t>-copy-id</a:t>
            </a:r>
            <a:r>
              <a:rPr lang="ko-KR" altLang="en-US" sz="1100" dirty="0">
                <a:ea typeface="맑은 고딕"/>
              </a:rPr>
              <a:t> </a:t>
            </a:r>
            <a:r>
              <a:rPr lang="en-US" altLang="ko-KR" sz="1100" dirty="0">
                <a:ea typeface="맑은 고딕"/>
              </a:rPr>
              <a:t>–I</a:t>
            </a:r>
            <a:r>
              <a:rPr lang="ko-KR" altLang="en-US" sz="1100" dirty="0">
                <a:ea typeface="맑은 고딕"/>
              </a:rPr>
              <a:t> </a:t>
            </a:r>
            <a:r>
              <a:rPr lang="en-US" altLang="ko-KR" sz="1100" dirty="0">
                <a:ea typeface="맑은 고딕"/>
              </a:rPr>
              <a:t>/home/zookeeper/.</a:t>
            </a:r>
            <a:r>
              <a:rPr lang="en-US" altLang="ko-KR" sz="1100" dirty="0" err="1">
                <a:ea typeface="맑은 고딕"/>
              </a:rPr>
              <a:t>ssh</a:t>
            </a:r>
            <a:r>
              <a:rPr lang="en-US" altLang="ko-KR" sz="1100" dirty="0">
                <a:ea typeface="맑은 고딕"/>
              </a:rPr>
              <a:t>/id_rsa.pub </a:t>
            </a:r>
            <a:r>
              <a:rPr lang="en-US" altLang="ko-KR" sz="1100" dirty="0" err="1">
                <a:ea typeface="맑은 고딕"/>
              </a:rPr>
              <a:t>zookeeper@ip</a:t>
            </a:r>
            <a:r>
              <a:rPr lang="ko-KR" altLang="en-US" sz="1100" dirty="0">
                <a:ea typeface="맑은 고딕"/>
              </a:rPr>
              <a:t>주소</a:t>
            </a:r>
            <a:endParaRPr lang="en-US" altLang="ko-KR" sz="1100" dirty="0">
              <a:ea typeface="맑은 고딕"/>
            </a:endParaRPr>
          </a:p>
          <a:p>
            <a:endParaRPr lang="en-US" sz="1100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5. </a:t>
            </a:r>
            <a:r>
              <a:rPr lang="en-US" sz="1100" dirty="0" err="1">
                <a:ea typeface="맑은 고딕"/>
              </a:rPr>
              <a:t>Ssh</a:t>
            </a:r>
            <a:r>
              <a:rPr lang="en-US" sz="1100" dirty="0">
                <a:ea typeface="맑은 고딕"/>
              </a:rPr>
              <a:t> </a:t>
            </a:r>
            <a:r>
              <a:rPr lang="en-US" sz="1100" dirty="0" err="1">
                <a:ea typeface="맑은 고딕"/>
              </a:rPr>
              <a:t>zookeeper@ip</a:t>
            </a:r>
            <a:r>
              <a:rPr lang="ko-KR" altLang="en-US" sz="1100" dirty="0">
                <a:ea typeface="맑은 고딕"/>
              </a:rPr>
              <a:t>주소를 통해 접속여부를 확인한다</a:t>
            </a:r>
            <a:r>
              <a:rPr lang="en-US" altLang="ko-KR" sz="1100" dirty="0">
                <a:ea typeface="맑은 고딕"/>
              </a:rPr>
              <a:t>.</a:t>
            </a:r>
            <a:endParaRPr lang="en-US" sz="1100" dirty="0">
              <a:ea typeface="맑은 고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9ACE3A-DD06-4F94-9038-088896DC3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98" y="865122"/>
            <a:ext cx="4879706" cy="17528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2376A00-7BB0-47B9-B329-436562414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26" y="2793021"/>
            <a:ext cx="4957937" cy="23089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A563D0F-ECED-4BA9-86AA-08FEC3F36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99" y="5346250"/>
            <a:ext cx="4879706" cy="574232"/>
          </a:xfrm>
          <a:prstGeom prst="rect">
            <a:avLst/>
          </a:prstGeom>
        </p:spPr>
      </p:pic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32DCFE19-8827-4E00-9B56-61510DBACF12}"/>
              </a:ext>
            </a:extLst>
          </p:cNvPr>
          <p:cNvSpPr/>
          <p:nvPr/>
        </p:nvSpPr>
        <p:spPr>
          <a:xfrm>
            <a:off x="279398" y="847663"/>
            <a:ext cx="2161148" cy="151935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C3A75426-913A-45E5-B672-7E0E751D2553}"/>
              </a:ext>
            </a:extLst>
          </p:cNvPr>
          <p:cNvSpPr/>
          <p:nvPr/>
        </p:nvSpPr>
        <p:spPr>
          <a:xfrm>
            <a:off x="290668" y="2788336"/>
            <a:ext cx="3773069" cy="109367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89926E4-D57C-4CE9-BA90-9BD58B5A6015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3DF22C9-051D-4352-87B6-FE3E3F0C9397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548D6F1-C4D5-4313-99D2-1CBDCA8686BD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평행 사변형 16">
              <a:extLst>
                <a:ext uri="{FF2B5EF4-FFF2-40B4-BE49-F238E27FC236}">
                  <a16:creationId xmlns:a16="http://schemas.microsoft.com/office/drawing/2014/main" id="{948013AC-DE9A-4422-97D6-63097BA6C14F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평행 사변형 17">
              <a:extLst>
                <a:ext uri="{FF2B5EF4-FFF2-40B4-BE49-F238E27FC236}">
                  <a16:creationId xmlns:a16="http://schemas.microsoft.com/office/drawing/2014/main" id="{36DC22E6-B0E0-4992-8239-F49CD78A8083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평행 사변형 18">
              <a:extLst>
                <a:ext uri="{FF2B5EF4-FFF2-40B4-BE49-F238E27FC236}">
                  <a16:creationId xmlns:a16="http://schemas.microsoft.com/office/drawing/2014/main" id="{AA9B22A6-D79D-41AB-8D32-CCF3A0791634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A3BF091-98E8-4494-9FB3-A50C6278AFE3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가상 분산 모드</a:t>
            </a:r>
          </a:p>
        </p:txBody>
      </p:sp>
      <p:sp>
        <p:nvSpPr>
          <p:cNvPr id="21" name="순서도: 처리 20">
            <a:extLst>
              <a:ext uri="{FF2B5EF4-FFF2-40B4-BE49-F238E27FC236}">
                <a16:creationId xmlns:a16="http://schemas.microsoft.com/office/drawing/2014/main" id="{FE91EEFB-5F47-4EB5-9150-644644975E7B}"/>
              </a:ext>
            </a:extLst>
          </p:cNvPr>
          <p:cNvSpPr/>
          <p:nvPr/>
        </p:nvSpPr>
        <p:spPr>
          <a:xfrm>
            <a:off x="279398" y="4302068"/>
            <a:ext cx="3773069" cy="109367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처리 21">
            <a:extLst>
              <a:ext uri="{FF2B5EF4-FFF2-40B4-BE49-F238E27FC236}">
                <a16:creationId xmlns:a16="http://schemas.microsoft.com/office/drawing/2014/main" id="{3867F80F-567C-46FE-9DE3-F0CC63ED532E}"/>
              </a:ext>
            </a:extLst>
          </p:cNvPr>
          <p:cNvSpPr/>
          <p:nvPr/>
        </p:nvSpPr>
        <p:spPr>
          <a:xfrm>
            <a:off x="290668" y="5346250"/>
            <a:ext cx="2536245" cy="150573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594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4919EC50-BF72-4899-B3B0-C6B6B405B175}"/>
              </a:ext>
            </a:extLst>
          </p:cNvPr>
          <p:cNvSpPr/>
          <p:nvPr/>
        </p:nvSpPr>
        <p:spPr>
          <a:xfrm>
            <a:off x="802613" y="944016"/>
            <a:ext cx="4808478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Block Replication </a:t>
            </a:r>
            <a:r>
              <a:rPr lang="ko-KR" altLang="en-US" b="1" dirty="0">
                <a:solidFill>
                  <a:schemeClr val="tx1"/>
                </a:solidFill>
              </a:rPr>
              <a:t>및 </a:t>
            </a:r>
            <a:r>
              <a:rPr lang="en-US" altLang="ko-KR" b="1" dirty="0">
                <a:solidFill>
                  <a:schemeClr val="tx1"/>
                </a:solidFill>
              </a:rPr>
              <a:t>size </a:t>
            </a:r>
            <a:r>
              <a:rPr lang="ko-KR" altLang="en-US" b="1" dirty="0">
                <a:solidFill>
                  <a:schemeClr val="tx1"/>
                </a:solidFill>
              </a:rPr>
              <a:t>설정 확인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962A889-2FE3-4655-84F7-7F7538D699F6}"/>
              </a:ext>
            </a:extLst>
          </p:cNvPr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2" name="갈매기형 수장 15">
              <a:extLst>
                <a:ext uri="{FF2B5EF4-FFF2-40B4-BE49-F238E27FC236}">
                  <a16:creationId xmlns:a16="http://schemas.microsoft.com/office/drawing/2014/main" id="{A805285C-B47F-4771-B7AC-60F3984D5860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갈매기형 수장 16">
              <a:extLst>
                <a:ext uri="{FF2B5EF4-FFF2-40B4-BE49-F238E27FC236}">
                  <a16:creationId xmlns:a16="http://schemas.microsoft.com/office/drawing/2014/main" id="{DAB79B34-4BC4-4D2C-B293-0FB44F337FB5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오각형 17">
              <a:extLst>
                <a:ext uri="{FF2B5EF4-FFF2-40B4-BE49-F238E27FC236}">
                  <a16:creationId xmlns:a16="http://schemas.microsoft.com/office/drawing/2014/main" id="{0F1A9585-C7A2-41DF-8D86-1BBB1AE4DD89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55147BA-D6BF-4DC1-86C7-6973D7ED2B2F}"/>
              </a:ext>
            </a:extLst>
          </p:cNvPr>
          <p:cNvSpPr txBox="1"/>
          <p:nvPr/>
        </p:nvSpPr>
        <p:spPr>
          <a:xfrm>
            <a:off x="163902" y="68055"/>
            <a:ext cx="83670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2.2 Requirements in Detail (Non-Ambari)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6080E49-D701-4A84-8B5D-529B6C9E9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88" y="1409843"/>
            <a:ext cx="5674062" cy="480392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48949E6-3A36-41F5-8AFB-B98FA85F9014}"/>
              </a:ext>
            </a:extLst>
          </p:cNvPr>
          <p:cNvSpPr/>
          <p:nvPr/>
        </p:nvSpPr>
        <p:spPr>
          <a:xfrm>
            <a:off x="802612" y="1550576"/>
            <a:ext cx="2400941" cy="4799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ACFCC65-A043-4E66-8143-D0FA95DE7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125" y="1409843"/>
            <a:ext cx="5490886" cy="480392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520E66-5B13-4BA8-BBF5-69966513A70E}"/>
              </a:ext>
            </a:extLst>
          </p:cNvPr>
          <p:cNvSpPr/>
          <p:nvPr/>
        </p:nvSpPr>
        <p:spPr>
          <a:xfrm>
            <a:off x="6583679" y="3960299"/>
            <a:ext cx="2036905" cy="5486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6993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694063" y="1847231"/>
            <a:ext cx="5872841" cy="110799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100" dirty="0">
                <a:ea typeface="맑은 고딕"/>
              </a:rPr>
              <a:t>6. </a:t>
            </a:r>
            <a:r>
              <a:rPr lang="ko-KR" altLang="en-US" sz="1100" dirty="0" err="1">
                <a:ea typeface="맑은 고딕"/>
              </a:rPr>
              <a:t>주기퍼</a:t>
            </a:r>
            <a:r>
              <a:rPr lang="ko-KR" altLang="en-US" sz="1100" dirty="0">
                <a:ea typeface="맑은 고딕"/>
              </a:rPr>
              <a:t> 다운로드 및 압축을 풀어준다</a:t>
            </a:r>
            <a:r>
              <a:rPr lang="en-US" altLang="ko-KR" sz="1100" dirty="0">
                <a:ea typeface="맑은 고딕"/>
              </a:rPr>
              <a:t>.</a:t>
            </a:r>
          </a:p>
          <a:p>
            <a:endParaRPr lang="en-US" altLang="ko-KR" sz="1100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  - </a:t>
            </a:r>
            <a:r>
              <a:rPr lang="en-US" sz="1100" dirty="0">
                <a:ea typeface="맑은 고딕"/>
                <a:hlinkClick r:id="rId2"/>
              </a:rPr>
              <a:t>http://apache.tt.co.kr/zookeeper/</a:t>
            </a:r>
            <a:r>
              <a:rPr lang="en-US" sz="1100" dirty="0">
                <a:ea typeface="맑은 고딕"/>
              </a:rPr>
              <a:t> </a:t>
            </a:r>
            <a:r>
              <a:rPr lang="ko-KR" altLang="en-US" sz="1100" dirty="0">
                <a:ea typeface="맑은 고딕"/>
              </a:rPr>
              <a:t>사이트에서 </a:t>
            </a:r>
            <a:r>
              <a:rPr lang="en-US" altLang="ko-KR" sz="1100" dirty="0">
                <a:ea typeface="맑은 고딕"/>
              </a:rPr>
              <a:t>zookeeper-3.4.12.tar.gz </a:t>
            </a:r>
            <a:r>
              <a:rPr lang="ko-KR" altLang="en-US" sz="1100" dirty="0">
                <a:ea typeface="맑은 고딕"/>
              </a:rPr>
              <a:t>확인</a:t>
            </a:r>
            <a:endParaRPr lang="en-US" altLang="ko-KR" sz="1100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  - </a:t>
            </a:r>
            <a:r>
              <a:rPr lang="en-US" sz="1100" dirty="0" err="1">
                <a:ea typeface="맑은 고딕"/>
              </a:rPr>
              <a:t>wget</a:t>
            </a:r>
            <a:r>
              <a:rPr lang="ko-KR" altLang="en-US" sz="1100" dirty="0">
                <a:ea typeface="맑은 고딕"/>
              </a:rPr>
              <a:t> </a:t>
            </a:r>
            <a:r>
              <a:rPr lang="en-US" altLang="ko-KR" sz="1100" dirty="0">
                <a:ea typeface="맑은 고딕"/>
                <a:hlinkClick r:id="rId3"/>
              </a:rPr>
              <a:t>http://apache.tt.co.kr/zookeeper/stable/zookeeper-3.4.12.tar.gz</a:t>
            </a:r>
            <a:endParaRPr lang="en-US" altLang="ko-KR" sz="1100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  - tar </a:t>
            </a:r>
            <a:r>
              <a:rPr lang="en-US" sz="1100" dirty="0" err="1">
                <a:ea typeface="맑은 고딕"/>
              </a:rPr>
              <a:t>xvzf</a:t>
            </a:r>
            <a:r>
              <a:rPr lang="en-US" sz="1100" dirty="0">
                <a:ea typeface="맑은 고딕"/>
              </a:rPr>
              <a:t> zookeeper-3.4.12.gz</a:t>
            </a:r>
          </a:p>
          <a:p>
            <a:endParaRPr lang="en-US" sz="1100" dirty="0">
              <a:ea typeface="맑은 고딕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664226E-74F5-40E9-BBCC-FD1D85DC6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26" y="999284"/>
            <a:ext cx="4906852" cy="21333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5009A17-082F-4527-9272-2C43E5042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926" y="3201967"/>
            <a:ext cx="4906852" cy="13474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E087C17-F52D-42F5-90BF-1D163E8E9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286" y="4499699"/>
            <a:ext cx="4908492" cy="2263767"/>
          </a:xfrm>
          <a:prstGeom prst="rect">
            <a:avLst/>
          </a:prstGeom>
        </p:spPr>
      </p:pic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69726230-4C2D-4BA1-93BF-50D1CAF58144}"/>
              </a:ext>
            </a:extLst>
          </p:cNvPr>
          <p:cNvSpPr/>
          <p:nvPr/>
        </p:nvSpPr>
        <p:spPr>
          <a:xfrm>
            <a:off x="397764" y="2550017"/>
            <a:ext cx="2055661" cy="104390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처리 11">
            <a:extLst>
              <a:ext uri="{FF2B5EF4-FFF2-40B4-BE49-F238E27FC236}">
                <a16:creationId xmlns:a16="http://schemas.microsoft.com/office/drawing/2014/main" id="{BF2A5ECA-164B-4587-B4A5-6BA17FA30919}"/>
              </a:ext>
            </a:extLst>
          </p:cNvPr>
          <p:cNvSpPr/>
          <p:nvPr/>
        </p:nvSpPr>
        <p:spPr>
          <a:xfrm>
            <a:off x="378286" y="4503675"/>
            <a:ext cx="4425534" cy="136890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117D09A-B5FF-49D7-8043-C9CB5AC5560C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314D0FE-0F53-416D-BA2E-BBB5BFC589F5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3F19E47-FF0E-411E-8D08-C7E9C9215C60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평행 사변형 17">
              <a:extLst>
                <a:ext uri="{FF2B5EF4-FFF2-40B4-BE49-F238E27FC236}">
                  <a16:creationId xmlns:a16="http://schemas.microsoft.com/office/drawing/2014/main" id="{F81D2428-0A3B-485B-B44C-C8C0344625FE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평행 사변형 18">
              <a:extLst>
                <a:ext uri="{FF2B5EF4-FFF2-40B4-BE49-F238E27FC236}">
                  <a16:creationId xmlns:a16="http://schemas.microsoft.com/office/drawing/2014/main" id="{732D47AA-4BCF-4F0E-8C77-DC805A6F7689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평행 사변형 19">
              <a:extLst>
                <a:ext uri="{FF2B5EF4-FFF2-40B4-BE49-F238E27FC236}">
                  <a16:creationId xmlns:a16="http://schemas.microsoft.com/office/drawing/2014/main" id="{95E74A18-2A78-461B-B51A-23FC3BEEA16B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6413E1A-D536-44BE-BE4C-DB72F825D557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가상 분산 모드</a:t>
            </a:r>
          </a:p>
        </p:txBody>
      </p:sp>
      <p:sp>
        <p:nvSpPr>
          <p:cNvPr id="22" name="순서도: 처리 21">
            <a:extLst>
              <a:ext uri="{FF2B5EF4-FFF2-40B4-BE49-F238E27FC236}">
                <a16:creationId xmlns:a16="http://schemas.microsoft.com/office/drawing/2014/main" id="{1F8FBBE7-2B49-40AD-A3B9-44AC32234991}"/>
              </a:ext>
            </a:extLst>
          </p:cNvPr>
          <p:cNvSpPr/>
          <p:nvPr/>
        </p:nvSpPr>
        <p:spPr>
          <a:xfrm>
            <a:off x="378286" y="5871594"/>
            <a:ext cx="2693325" cy="125314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22910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319160" y="1602013"/>
            <a:ext cx="5572126" cy="127727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100" dirty="0">
                <a:ea typeface="맑은 고딕"/>
              </a:rPr>
              <a:t>7. </a:t>
            </a:r>
            <a:r>
              <a:rPr lang="ko-KR" altLang="en-US" sz="1100" dirty="0">
                <a:ea typeface="맑은 고딕"/>
              </a:rPr>
              <a:t>간편한 사용을 위하여 명칭을 변경하여 준다</a:t>
            </a:r>
            <a:r>
              <a:rPr lang="en-US" altLang="ko-KR" sz="1100" dirty="0">
                <a:ea typeface="맑은 고딕"/>
              </a:rPr>
              <a:t>. (</a:t>
            </a:r>
            <a:r>
              <a:rPr lang="ko-KR" altLang="en-US" sz="1100" dirty="0">
                <a:ea typeface="맑은 고딕"/>
              </a:rPr>
              <a:t>별도의 </a:t>
            </a:r>
            <a:r>
              <a:rPr lang="ko-KR" altLang="en-US" sz="1100" dirty="0" err="1">
                <a:ea typeface="맑은 고딕"/>
              </a:rPr>
              <a:t>캡처사진은</a:t>
            </a:r>
            <a:r>
              <a:rPr lang="ko-KR" altLang="en-US" sz="1100" dirty="0">
                <a:ea typeface="맑은 고딕"/>
              </a:rPr>
              <a:t> 없음</a:t>
            </a:r>
            <a:r>
              <a:rPr lang="en-US" altLang="ko-KR" sz="1100" dirty="0">
                <a:ea typeface="맑은 고딕"/>
              </a:rPr>
              <a:t>)</a:t>
            </a:r>
          </a:p>
          <a:p>
            <a:r>
              <a:rPr lang="en-US" altLang="ko-KR" sz="1100" dirty="0">
                <a:ea typeface="맑은 고딕"/>
              </a:rPr>
              <a:t>   $ln –s zookeeper-3.4.12 zookeeper3</a:t>
            </a:r>
          </a:p>
          <a:p>
            <a:endParaRPr lang="en-US" altLang="ko-KR" sz="1100" dirty="0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8. /home/zookeeper/zookeeper3/conf </a:t>
            </a:r>
            <a:r>
              <a:rPr lang="ko-KR" altLang="en-US" sz="1100" dirty="0">
                <a:ea typeface="맑은 고딕"/>
              </a:rPr>
              <a:t>의 </a:t>
            </a:r>
            <a:r>
              <a:rPr lang="en-US" altLang="ko-KR" sz="1100" dirty="0" err="1">
                <a:ea typeface="맑은 고딕"/>
              </a:rPr>
              <a:t>zoo_sample.cfg</a:t>
            </a:r>
            <a:r>
              <a:rPr lang="ko-KR" altLang="en-US" sz="1100" dirty="0">
                <a:ea typeface="맑은 고딕"/>
              </a:rPr>
              <a:t>를 </a:t>
            </a:r>
            <a:r>
              <a:rPr lang="en-US" altLang="ko-KR" sz="1100" dirty="0" err="1">
                <a:ea typeface="맑은 고딕"/>
              </a:rPr>
              <a:t>zoo.cfg</a:t>
            </a:r>
            <a:r>
              <a:rPr lang="ko-KR" altLang="en-US" sz="1100" dirty="0">
                <a:ea typeface="맑은 고딕"/>
              </a:rPr>
              <a:t>로 변경한다</a:t>
            </a:r>
            <a:r>
              <a:rPr lang="en-US" altLang="ko-KR" sz="1100" dirty="0">
                <a:ea typeface="맑은 고딕"/>
              </a:rPr>
              <a:t>.</a:t>
            </a:r>
          </a:p>
          <a:p>
            <a:r>
              <a:rPr lang="en-US" altLang="ko-KR" sz="1100" dirty="0">
                <a:ea typeface="맑은 고딕"/>
              </a:rPr>
              <a:t>   $cp </a:t>
            </a:r>
            <a:r>
              <a:rPr lang="en-US" altLang="ko-KR" sz="1100" dirty="0" err="1">
                <a:ea typeface="맑은 고딕"/>
              </a:rPr>
              <a:t>zoo_sample.cfg</a:t>
            </a:r>
            <a:r>
              <a:rPr lang="en-US" altLang="ko-KR" sz="1100" dirty="0">
                <a:ea typeface="맑은 고딕"/>
              </a:rPr>
              <a:t> </a:t>
            </a:r>
            <a:r>
              <a:rPr lang="en-US" altLang="ko-KR" sz="1100" dirty="0" err="1">
                <a:ea typeface="맑은 고딕"/>
              </a:rPr>
              <a:t>zoo.cfg</a:t>
            </a:r>
            <a:r>
              <a:rPr lang="ko-KR" altLang="en-US" sz="1100" dirty="0">
                <a:ea typeface="맑은 고딕"/>
              </a:rPr>
              <a:t> </a:t>
            </a:r>
            <a:endParaRPr lang="en-US" altLang="ko-KR" sz="1100" dirty="0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	</a:t>
            </a:r>
            <a:r>
              <a:rPr lang="ko-KR" altLang="en-US" sz="1100" dirty="0">
                <a:ea typeface="맑은 고딕"/>
              </a:rPr>
              <a:t> </a:t>
            </a:r>
            <a:endParaRPr lang="en-US" altLang="ko-KR" sz="1100" dirty="0">
              <a:ea typeface="맑은 고딕"/>
            </a:endParaRPr>
          </a:p>
          <a:p>
            <a:endParaRPr lang="en-US" altLang="ko-KR" sz="1100" dirty="0">
              <a:ea typeface="맑은 고딕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03308F3-454C-4F2A-9306-C562C1CF1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02" y="1367045"/>
            <a:ext cx="5572125" cy="24747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E1CAAAA-1E72-4355-A0B3-C1A384105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23149"/>
            <a:ext cx="5736027" cy="2222449"/>
          </a:xfrm>
          <a:prstGeom prst="rect">
            <a:avLst/>
          </a:prstGeom>
        </p:spPr>
      </p:pic>
      <p:sp>
        <p:nvSpPr>
          <p:cNvPr id="14" name="순서도: 처리 13">
            <a:extLst>
              <a:ext uri="{FF2B5EF4-FFF2-40B4-BE49-F238E27FC236}">
                <a16:creationId xmlns:a16="http://schemas.microsoft.com/office/drawing/2014/main" id="{B3B63E12-3339-4A9E-8EE8-A2FF1267A188}"/>
              </a:ext>
            </a:extLst>
          </p:cNvPr>
          <p:cNvSpPr/>
          <p:nvPr/>
        </p:nvSpPr>
        <p:spPr>
          <a:xfrm>
            <a:off x="163902" y="1367044"/>
            <a:ext cx="4343704" cy="155987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처리 15">
            <a:extLst>
              <a:ext uri="{FF2B5EF4-FFF2-40B4-BE49-F238E27FC236}">
                <a16:creationId xmlns:a16="http://schemas.microsoft.com/office/drawing/2014/main" id="{AC8ACA8F-29BE-4A47-9BB9-90ACBE0CDDBD}"/>
              </a:ext>
            </a:extLst>
          </p:cNvPr>
          <p:cNvSpPr/>
          <p:nvPr/>
        </p:nvSpPr>
        <p:spPr>
          <a:xfrm>
            <a:off x="163902" y="4633855"/>
            <a:ext cx="3442183" cy="221480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E606EC5-A232-442A-915A-5A92A35F2B01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74BDDB9-4C95-4C1A-A752-E642913D71DE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D07BF23-7958-4DBC-9936-25E2F1C469F7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평행 사변형 16">
              <a:extLst>
                <a:ext uri="{FF2B5EF4-FFF2-40B4-BE49-F238E27FC236}">
                  <a16:creationId xmlns:a16="http://schemas.microsoft.com/office/drawing/2014/main" id="{57EFA9DB-2CB6-42A8-9760-B3AFF6AE4EAC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평행 사변형 17">
              <a:extLst>
                <a:ext uri="{FF2B5EF4-FFF2-40B4-BE49-F238E27FC236}">
                  <a16:creationId xmlns:a16="http://schemas.microsoft.com/office/drawing/2014/main" id="{F2FCB029-2F88-4EED-A09D-1F8BB9625716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평행 사변형 18">
              <a:extLst>
                <a:ext uri="{FF2B5EF4-FFF2-40B4-BE49-F238E27FC236}">
                  <a16:creationId xmlns:a16="http://schemas.microsoft.com/office/drawing/2014/main" id="{92177F58-CB1F-4A58-A4D3-0814800855AE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96D19F9-AE26-420D-BACC-A380F1E92621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가상 분산 모드</a:t>
            </a:r>
          </a:p>
        </p:txBody>
      </p:sp>
    </p:spTree>
    <p:extLst>
      <p:ext uri="{BB962C8B-B14F-4D97-AF65-F5344CB8AC3E}">
        <p14:creationId xmlns:p14="http://schemas.microsoft.com/office/powerpoint/2010/main" val="143068205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5689985" y="1337451"/>
            <a:ext cx="6376376" cy="380104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100" dirty="0">
                <a:ea typeface="맑은 고딕"/>
              </a:rPr>
              <a:t>7. Vim </a:t>
            </a:r>
            <a:r>
              <a:rPr lang="en-US" altLang="ko-KR" sz="1100" dirty="0" err="1">
                <a:ea typeface="맑은 고딕"/>
              </a:rPr>
              <a:t>zoo.cfg</a:t>
            </a:r>
            <a:r>
              <a:rPr lang="ko-KR" altLang="en-US" sz="1100" dirty="0">
                <a:ea typeface="맑은 고딕"/>
              </a:rPr>
              <a:t>를 통하여 </a:t>
            </a:r>
            <a:r>
              <a:rPr lang="en-US" altLang="ko-KR" sz="1100" dirty="0" err="1">
                <a:ea typeface="맑은 고딕"/>
              </a:rPr>
              <a:t>zoo.cfg</a:t>
            </a:r>
            <a:r>
              <a:rPr lang="ko-KR" altLang="en-US" sz="1100" dirty="0">
                <a:ea typeface="맑은 고딕"/>
              </a:rPr>
              <a:t>를 설정한다</a:t>
            </a:r>
            <a:r>
              <a:rPr lang="en-US" altLang="ko-KR" sz="1100" dirty="0">
                <a:ea typeface="맑은 고딕"/>
              </a:rPr>
              <a:t>.</a:t>
            </a:r>
          </a:p>
          <a:p>
            <a:r>
              <a:rPr lang="en-US" altLang="ko-KR" sz="1100" dirty="0">
                <a:ea typeface="맑은 고딕"/>
              </a:rPr>
              <a:t>     </a:t>
            </a:r>
            <a:r>
              <a:rPr lang="en-US" altLang="ko-KR" sz="1100" dirty="0" err="1">
                <a:ea typeface="맑은 고딕"/>
              </a:rPr>
              <a:t>dataDir</a:t>
            </a:r>
            <a:r>
              <a:rPr lang="en-US" altLang="ko-KR" sz="1100" dirty="0">
                <a:ea typeface="맑은 고딕"/>
              </a:rPr>
              <a:t>=/home/zookeeper/data</a:t>
            </a:r>
          </a:p>
          <a:p>
            <a:r>
              <a:rPr lang="en-US" altLang="ko-KR" sz="1100" dirty="0">
                <a:ea typeface="맑은 고딕"/>
              </a:rPr>
              <a:t>     </a:t>
            </a:r>
            <a:r>
              <a:rPr lang="en-US" altLang="ko-KR" sz="1100" dirty="0" err="1">
                <a:ea typeface="맑은 고딕"/>
              </a:rPr>
              <a:t>maxClientCnxns</a:t>
            </a:r>
            <a:r>
              <a:rPr lang="en-US" altLang="ko-KR" sz="1100" dirty="0">
                <a:ea typeface="맑은 고딕"/>
              </a:rPr>
              <a:t>=0(</a:t>
            </a:r>
            <a:r>
              <a:rPr lang="ko-KR" altLang="en-US" sz="1100" dirty="0">
                <a:ea typeface="맑은 고딕"/>
              </a:rPr>
              <a:t>무한대를 의미한다</a:t>
            </a:r>
            <a:r>
              <a:rPr lang="en-US" altLang="ko-KR" sz="1100" dirty="0">
                <a:ea typeface="맑은 고딕"/>
              </a:rPr>
              <a:t>)</a:t>
            </a:r>
          </a:p>
          <a:p>
            <a:r>
              <a:rPr lang="en-US" altLang="ko-KR" sz="1100" dirty="0">
                <a:ea typeface="맑은 고딕"/>
              </a:rPr>
              <a:t>     </a:t>
            </a:r>
            <a:r>
              <a:rPr lang="en-US" altLang="ko-KR" sz="1100" dirty="0" err="1">
                <a:ea typeface="맑은 고딕"/>
              </a:rPr>
              <a:t>maxSessionTimeout</a:t>
            </a:r>
            <a:r>
              <a:rPr lang="en-US" altLang="ko-KR" sz="1100" dirty="0">
                <a:ea typeface="맑은 고딕"/>
              </a:rPr>
              <a:t>=180000</a:t>
            </a:r>
          </a:p>
          <a:p>
            <a:r>
              <a:rPr lang="en-US" altLang="ko-KR" sz="1100" dirty="0">
                <a:ea typeface="맑은 고딕"/>
              </a:rPr>
              <a:t>     server.1=host_name:2888:3888</a:t>
            </a:r>
          </a:p>
          <a:p>
            <a:r>
              <a:rPr lang="en-US" altLang="ko-KR" sz="1100" dirty="0">
                <a:ea typeface="맑은 고딕"/>
              </a:rPr>
              <a:t>     server.2=host_name:2888:3888</a:t>
            </a:r>
          </a:p>
          <a:p>
            <a:r>
              <a:rPr lang="en-US" altLang="ko-KR" sz="1100" dirty="0">
                <a:ea typeface="맑은 고딕"/>
              </a:rPr>
              <a:t>     server.3=host_name:2888:3888</a:t>
            </a:r>
          </a:p>
          <a:p>
            <a:r>
              <a:rPr lang="en-US" altLang="ko-KR" sz="1000" dirty="0">
                <a:ea typeface="맑은 고딕"/>
              </a:rPr>
              <a:t>       2888 : </a:t>
            </a:r>
            <a:r>
              <a:rPr lang="ko-KR" altLang="en-US" sz="1000" dirty="0">
                <a:ea typeface="맑은 고딕"/>
              </a:rPr>
              <a:t>각각의 통신하기 위한 포트 </a:t>
            </a:r>
            <a:r>
              <a:rPr lang="en-US" altLang="ko-KR" sz="1000" dirty="0">
                <a:ea typeface="맑은 고딕"/>
              </a:rPr>
              <a:t>3888 :</a:t>
            </a:r>
            <a:r>
              <a:rPr lang="ko-KR" altLang="en-US" sz="1000" dirty="0">
                <a:ea typeface="맑은 고딕"/>
              </a:rPr>
              <a:t> 마스터 선출을 위한 포트</a:t>
            </a:r>
            <a:endParaRPr lang="en-US" altLang="ko-KR" sz="1000" dirty="0">
              <a:ea typeface="맑은 고딕"/>
            </a:endParaRPr>
          </a:p>
          <a:p>
            <a:endParaRPr lang="en-US" altLang="ko-KR" sz="1100" dirty="0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8. /home/zookeeper</a:t>
            </a:r>
            <a:r>
              <a:rPr lang="ko-KR" altLang="en-US" sz="1100" dirty="0">
                <a:ea typeface="맑은 고딕"/>
              </a:rPr>
              <a:t>의 </a:t>
            </a:r>
            <a:r>
              <a:rPr lang="ko-KR" altLang="en-US" sz="1100" dirty="0" err="1">
                <a:ea typeface="맑은 고딕"/>
              </a:rPr>
              <a:t>하위디렉토리에</a:t>
            </a:r>
            <a:r>
              <a:rPr lang="ko-KR" altLang="en-US" sz="1100" dirty="0">
                <a:ea typeface="맑은 고딕"/>
              </a:rPr>
              <a:t> </a:t>
            </a:r>
            <a:r>
              <a:rPr lang="en-US" altLang="ko-KR" sz="1100" dirty="0">
                <a:ea typeface="맑은 고딕"/>
              </a:rPr>
              <a:t>data</a:t>
            </a:r>
            <a:r>
              <a:rPr lang="ko-KR" altLang="en-US" sz="1100" dirty="0">
                <a:ea typeface="맑은 고딕"/>
              </a:rPr>
              <a:t>라는 디렉토리를 생성하고</a:t>
            </a:r>
            <a:r>
              <a:rPr lang="en-US" altLang="ko-KR" sz="1100" dirty="0">
                <a:ea typeface="맑은 고딕"/>
              </a:rPr>
              <a:t>(</a:t>
            </a:r>
            <a:r>
              <a:rPr lang="ko-KR" altLang="en-US" sz="1100" dirty="0">
                <a:ea typeface="맑은 고딕"/>
              </a:rPr>
              <a:t>없을 경우</a:t>
            </a:r>
            <a:r>
              <a:rPr lang="en-US" altLang="ko-KR" sz="1100" dirty="0">
                <a:ea typeface="맑은 고딕"/>
              </a:rPr>
              <a:t>)</a:t>
            </a:r>
            <a:r>
              <a:rPr lang="ko-KR" altLang="en-US" sz="1100" dirty="0">
                <a:ea typeface="맑은 고딕"/>
              </a:rPr>
              <a:t> </a:t>
            </a:r>
            <a:endParaRPr lang="en-US" altLang="ko-KR" sz="1100" dirty="0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    </a:t>
            </a:r>
            <a:r>
              <a:rPr lang="en-US" altLang="ko-KR" sz="1100" dirty="0" err="1">
                <a:ea typeface="맑은 고딕"/>
              </a:rPr>
              <a:t>myid</a:t>
            </a:r>
            <a:r>
              <a:rPr lang="en-US" altLang="ko-KR" sz="1100" dirty="0">
                <a:ea typeface="맑은 고딕"/>
              </a:rPr>
              <a:t> </a:t>
            </a:r>
            <a:r>
              <a:rPr lang="ko-KR" altLang="en-US" sz="1100" dirty="0">
                <a:ea typeface="맑은 고딕"/>
              </a:rPr>
              <a:t>파일을 생성한다</a:t>
            </a:r>
            <a:r>
              <a:rPr lang="en-US" altLang="ko-KR" sz="1100" dirty="0">
                <a:ea typeface="맑은 고딕"/>
              </a:rPr>
              <a:t>.</a:t>
            </a:r>
          </a:p>
          <a:p>
            <a:r>
              <a:rPr lang="en-US" altLang="ko-KR" sz="1100" dirty="0">
                <a:ea typeface="맑은 고딕"/>
              </a:rPr>
              <a:t>    $vim</a:t>
            </a:r>
            <a:r>
              <a:rPr lang="ko-KR" altLang="en-US" sz="1100" dirty="0">
                <a:ea typeface="맑은 고딕"/>
              </a:rPr>
              <a:t> </a:t>
            </a:r>
            <a:r>
              <a:rPr lang="en-US" altLang="ko-KR" sz="1100" dirty="0" err="1">
                <a:ea typeface="맑은 고딕"/>
              </a:rPr>
              <a:t>myid</a:t>
            </a:r>
            <a:endParaRPr lang="en-US" altLang="ko-KR" sz="1100" dirty="0">
              <a:ea typeface="맑은 고딕"/>
            </a:endParaRPr>
          </a:p>
          <a:p>
            <a:endParaRPr lang="en-US" altLang="ko-KR" sz="1100" dirty="0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9. 7</a:t>
            </a:r>
            <a:r>
              <a:rPr lang="ko-KR" altLang="en-US" sz="1100" dirty="0">
                <a:ea typeface="맑은 고딕"/>
              </a:rPr>
              <a:t>번에서 생성한 </a:t>
            </a:r>
            <a:r>
              <a:rPr lang="en-US" altLang="ko-KR" sz="1100" dirty="0">
                <a:ea typeface="맑은 고딕"/>
              </a:rPr>
              <a:t>server</a:t>
            </a:r>
            <a:r>
              <a:rPr lang="ko-KR" altLang="en-US" sz="1100" dirty="0">
                <a:ea typeface="맑은 고딕"/>
              </a:rPr>
              <a:t>의</a:t>
            </a:r>
            <a:r>
              <a:rPr lang="en-US" altLang="ko-KR" sz="1100" dirty="0">
                <a:ea typeface="맑은 고딕"/>
              </a:rPr>
              <a:t> </a:t>
            </a:r>
            <a:r>
              <a:rPr lang="ko-KR" altLang="en-US" sz="1100" dirty="0">
                <a:ea typeface="맑은 고딕"/>
              </a:rPr>
              <a:t>번호를 입력한다</a:t>
            </a:r>
            <a:r>
              <a:rPr lang="en-US" altLang="ko-KR" sz="1100" dirty="0">
                <a:ea typeface="맑은 고딕"/>
              </a:rPr>
              <a:t>.</a:t>
            </a:r>
            <a:r>
              <a:rPr lang="ko-KR" altLang="en-US" sz="1100" dirty="0">
                <a:ea typeface="맑은 고딕"/>
              </a:rPr>
              <a:t> </a:t>
            </a:r>
            <a:endParaRPr lang="en-US" altLang="ko-KR" sz="1100" dirty="0">
              <a:ea typeface="맑은 고딕"/>
            </a:endParaRPr>
          </a:p>
          <a:p>
            <a:endParaRPr lang="en-US" altLang="ko-KR" sz="1100" dirty="0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10. </a:t>
            </a:r>
            <a:r>
              <a:rPr lang="ko-KR" altLang="en-US" sz="1100" dirty="0">
                <a:ea typeface="맑은 고딕"/>
              </a:rPr>
              <a:t>경로를 설정한다</a:t>
            </a:r>
            <a:r>
              <a:rPr lang="en-US" altLang="ko-KR" sz="1100" dirty="0">
                <a:ea typeface="맑은 고딕"/>
              </a:rPr>
              <a:t>.</a:t>
            </a:r>
          </a:p>
          <a:p>
            <a:r>
              <a:rPr lang="en-US" altLang="ko-KR" sz="1100" dirty="0">
                <a:ea typeface="맑은 고딕"/>
              </a:rPr>
              <a:t>    $vim</a:t>
            </a:r>
            <a:r>
              <a:rPr lang="ko-KR" altLang="en-US" sz="1100" dirty="0">
                <a:ea typeface="맑은 고딕"/>
              </a:rPr>
              <a:t> </a:t>
            </a:r>
            <a:r>
              <a:rPr lang="en-US" altLang="ko-KR" sz="1100" dirty="0">
                <a:ea typeface="맑은 고딕"/>
              </a:rPr>
              <a:t>~/.</a:t>
            </a:r>
            <a:r>
              <a:rPr lang="en-US" altLang="ko-KR" sz="1100" dirty="0" err="1">
                <a:ea typeface="맑은 고딕"/>
              </a:rPr>
              <a:t>bashrc</a:t>
            </a:r>
            <a:r>
              <a:rPr lang="ko-KR" altLang="en-US" sz="1100" dirty="0">
                <a:ea typeface="맑은 고딕"/>
              </a:rPr>
              <a:t> </a:t>
            </a:r>
            <a:endParaRPr lang="en-US" altLang="ko-KR" sz="1100" dirty="0">
              <a:ea typeface="맑은 고딕"/>
            </a:endParaRPr>
          </a:p>
          <a:p>
            <a:endParaRPr lang="en-US" altLang="ko-KR" sz="1100" dirty="0">
              <a:ea typeface="맑은 고딕"/>
            </a:endParaRPr>
          </a:p>
          <a:p>
            <a:pPr marL="269875" lvl="1"/>
            <a:r>
              <a:rPr lang="en-US" altLang="ko-KR" sz="1100" dirty="0">
                <a:ea typeface="맑은 고딕"/>
              </a:rPr>
              <a:t>PATH=$PATH:$HOME/.local/bin:$HOME/bin:$ZOOKEEPER_HOME/bin:$JAVA_HOME/bin</a:t>
            </a:r>
          </a:p>
          <a:p>
            <a:pPr marL="269875" lvl="1"/>
            <a:r>
              <a:rPr lang="en-US" altLang="ko-KR" sz="1100" dirty="0">
                <a:ea typeface="맑은 고딕"/>
              </a:rPr>
              <a:t>export ZOOKEEPER_HOME=/home/zookeeper/zookeeper3</a:t>
            </a:r>
          </a:p>
          <a:p>
            <a:pPr marL="269875" lvl="1"/>
            <a:r>
              <a:rPr lang="en-US" altLang="ko-KR" sz="1100" dirty="0">
                <a:ea typeface="맑은 고딕"/>
              </a:rPr>
              <a:t>export JAVA_HOME=/</a:t>
            </a:r>
            <a:r>
              <a:rPr lang="en-US" altLang="ko-KR" sz="1100" dirty="0" err="1">
                <a:ea typeface="맑은 고딕"/>
              </a:rPr>
              <a:t>usr</a:t>
            </a:r>
            <a:r>
              <a:rPr lang="en-US" altLang="ko-KR" sz="1100" dirty="0">
                <a:ea typeface="맑은 고딕"/>
              </a:rPr>
              <a:t>/java/jdk1.7</a:t>
            </a:r>
          </a:p>
          <a:p>
            <a:endParaRPr lang="en-US" altLang="ko-KR" sz="1100" dirty="0">
              <a:ea typeface="맑은 고딕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8D34A4D-454F-4F5A-99CF-EB4109E9C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86" y="961219"/>
            <a:ext cx="5124450" cy="1685925"/>
          </a:xfrm>
          <a:prstGeom prst="rect">
            <a:avLst/>
          </a:prstGeom>
        </p:spPr>
      </p:pic>
      <p:sp>
        <p:nvSpPr>
          <p:cNvPr id="14" name="순서도: 처리 13">
            <a:extLst>
              <a:ext uri="{FF2B5EF4-FFF2-40B4-BE49-F238E27FC236}">
                <a16:creationId xmlns:a16="http://schemas.microsoft.com/office/drawing/2014/main" id="{B3B63E12-3339-4A9E-8EE8-A2FF1267A188}"/>
              </a:ext>
            </a:extLst>
          </p:cNvPr>
          <p:cNvSpPr/>
          <p:nvPr/>
        </p:nvSpPr>
        <p:spPr>
          <a:xfrm>
            <a:off x="170341" y="1069162"/>
            <a:ext cx="2199372" cy="177839"/>
          </a:xfrm>
          <a:prstGeom prst="flowChartProcess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D610F5C3-EB2E-4550-A158-AC707C317DAB}"/>
              </a:ext>
            </a:extLst>
          </p:cNvPr>
          <p:cNvSpPr/>
          <p:nvPr/>
        </p:nvSpPr>
        <p:spPr>
          <a:xfrm>
            <a:off x="170341" y="1825854"/>
            <a:ext cx="2328160" cy="743481"/>
          </a:xfrm>
          <a:prstGeom prst="flowChartProcess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90197E-7857-4F01-AA7D-CCE4EDEA4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39" y="3060830"/>
            <a:ext cx="5144897" cy="962025"/>
          </a:xfrm>
          <a:prstGeom prst="rect">
            <a:avLst/>
          </a:prstGeom>
        </p:spPr>
      </p:pic>
      <p:sp>
        <p:nvSpPr>
          <p:cNvPr id="18" name="순서도: 처리 17">
            <a:extLst>
              <a:ext uri="{FF2B5EF4-FFF2-40B4-BE49-F238E27FC236}">
                <a16:creationId xmlns:a16="http://schemas.microsoft.com/office/drawing/2014/main" id="{DE1D1127-6CDD-4971-B804-F613BD8BA25B}"/>
              </a:ext>
            </a:extLst>
          </p:cNvPr>
          <p:cNvSpPr/>
          <p:nvPr/>
        </p:nvSpPr>
        <p:spPr>
          <a:xfrm>
            <a:off x="125639" y="3817061"/>
            <a:ext cx="2244074" cy="163850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88B2C8-7388-41E9-B73C-14832EDA3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3" y="4098541"/>
            <a:ext cx="5202423" cy="5715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5AF13C6-D739-4F66-BC85-CCC65BD15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13" y="4940052"/>
            <a:ext cx="5202423" cy="1266825"/>
          </a:xfrm>
          <a:prstGeom prst="rect">
            <a:avLst/>
          </a:prstGeom>
        </p:spPr>
      </p:pic>
      <p:sp>
        <p:nvSpPr>
          <p:cNvPr id="19" name="순서도: 처리 18">
            <a:extLst>
              <a:ext uri="{FF2B5EF4-FFF2-40B4-BE49-F238E27FC236}">
                <a16:creationId xmlns:a16="http://schemas.microsoft.com/office/drawing/2014/main" id="{C45E11B2-EE59-4519-A149-935C892CC204}"/>
              </a:ext>
            </a:extLst>
          </p:cNvPr>
          <p:cNvSpPr/>
          <p:nvPr/>
        </p:nvSpPr>
        <p:spPr>
          <a:xfrm>
            <a:off x="125639" y="5017861"/>
            <a:ext cx="4600907" cy="156220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처리 19">
            <a:extLst>
              <a:ext uri="{FF2B5EF4-FFF2-40B4-BE49-F238E27FC236}">
                <a16:creationId xmlns:a16="http://schemas.microsoft.com/office/drawing/2014/main" id="{824C2199-06DB-4630-A675-1B0659391C51}"/>
              </a:ext>
            </a:extLst>
          </p:cNvPr>
          <p:cNvSpPr/>
          <p:nvPr/>
        </p:nvSpPr>
        <p:spPr>
          <a:xfrm>
            <a:off x="125639" y="5583513"/>
            <a:ext cx="3106958" cy="319843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75CFFFE-FA88-43BF-94FF-4AF6E2191F5D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FC0EFF0-553A-4613-A5FF-C46D397B3DDA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87897A8-7CFC-49E9-8946-7A65D79111FF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84CF11D7-1EA8-491C-A003-01D001905747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평행 사변형 22">
              <a:extLst>
                <a:ext uri="{FF2B5EF4-FFF2-40B4-BE49-F238E27FC236}">
                  <a16:creationId xmlns:a16="http://schemas.microsoft.com/office/drawing/2014/main" id="{F78449A0-1C68-494B-9F58-6496D2EF3D4B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평행 사변형 23">
              <a:extLst>
                <a:ext uri="{FF2B5EF4-FFF2-40B4-BE49-F238E27FC236}">
                  <a16:creationId xmlns:a16="http://schemas.microsoft.com/office/drawing/2014/main" id="{14D320E0-23BF-401B-B9A7-F7C90B861ECD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BC753A2-1BED-4F28-9ED8-24113EED90D0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가상 분산 모드</a:t>
            </a:r>
          </a:p>
        </p:txBody>
      </p:sp>
    </p:spTree>
    <p:extLst>
      <p:ext uri="{BB962C8B-B14F-4D97-AF65-F5344CB8AC3E}">
        <p14:creationId xmlns:p14="http://schemas.microsoft.com/office/powerpoint/2010/main" val="93438413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C61240C-FB77-430F-B621-29061E4138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701" y="2655711"/>
            <a:ext cx="4632598" cy="145718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C245D0D-219F-40F8-B309-75686A3E2A55}"/>
              </a:ext>
            </a:extLst>
          </p:cNvPr>
          <p:cNvSpPr/>
          <p:nvPr/>
        </p:nvSpPr>
        <p:spPr>
          <a:xfrm>
            <a:off x="3450709" y="1136694"/>
            <a:ext cx="5437988" cy="45846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81D7CA-EC5E-43CC-8255-DF97A22159EF}"/>
              </a:ext>
            </a:extLst>
          </p:cNvPr>
          <p:cNvSpPr txBox="1"/>
          <p:nvPr/>
        </p:nvSpPr>
        <p:spPr>
          <a:xfrm>
            <a:off x="1019140" y="2799527"/>
            <a:ext cx="101537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b="1" dirty="0">
                <a:latin typeface="Arial" panose="020B0604020202020204" pitchFamily="34" charset="0"/>
                <a:cs typeface="Arial" panose="020B0604020202020204" pitchFamily="34" charset="0"/>
              </a:rPr>
              <a:t>완전 분산 모드로 진행</a:t>
            </a:r>
            <a:endParaRPr lang="en-US" altLang="ko-KR" sz="4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2500" b="1" dirty="0">
                <a:latin typeface="Arial" panose="020B0604020202020204" pitchFamily="34" charset="0"/>
                <a:cs typeface="Arial" panose="020B0604020202020204" pitchFamily="34" charset="0"/>
              </a:rPr>
              <a:t>(No use Ambari)</a:t>
            </a:r>
            <a:endParaRPr lang="ko-KR" altLang="en-US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66693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112486" y="1219561"/>
            <a:ext cx="11173823" cy="33547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800" dirty="0">
                <a:ea typeface="맑은 고딕"/>
              </a:rPr>
              <a:t>1.</a:t>
            </a:r>
            <a:r>
              <a:rPr lang="ko-KR" altLang="en-US" sz="2800" dirty="0">
                <a:ea typeface="맑은 고딕"/>
              </a:rPr>
              <a:t>가상분산모드로 설정된 가상컴퓨터에서 </a:t>
            </a:r>
            <a:r>
              <a:rPr lang="ko-KR" altLang="en-US" sz="2800" dirty="0" err="1">
                <a:ea typeface="맑은 고딕"/>
              </a:rPr>
              <a:t>하둡만</a:t>
            </a:r>
            <a:r>
              <a:rPr lang="ko-KR" altLang="en-US" sz="2800" dirty="0">
                <a:ea typeface="맑은 고딕"/>
              </a:rPr>
              <a:t> 삭제한다</a:t>
            </a:r>
            <a:r>
              <a:rPr lang="en-US" altLang="ko-KR" sz="2800" dirty="0">
                <a:ea typeface="맑은 고딕"/>
              </a:rPr>
              <a:t>.</a:t>
            </a:r>
          </a:p>
          <a:p>
            <a:r>
              <a:rPr lang="en-US" altLang="ko-KR" sz="2800" dirty="0">
                <a:ea typeface="맑은 고딕"/>
              </a:rPr>
              <a:t> </a:t>
            </a:r>
            <a:r>
              <a:rPr lang="en-US" altLang="ko-KR" sz="2400" dirty="0">
                <a:ea typeface="맑은 고딕"/>
              </a:rPr>
              <a:t>- java,</a:t>
            </a:r>
            <a:r>
              <a:rPr lang="ko-KR" altLang="en-US" sz="2400" dirty="0">
                <a:ea typeface="맑은 고딕"/>
              </a:rPr>
              <a:t> </a:t>
            </a:r>
            <a:r>
              <a:rPr lang="en-US" altLang="ko-KR" sz="2400" dirty="0">
                <a:ea typeface="맑은 고딕"/>
              </a:rPr>
              <a:t>Protocol Buffer</a:t>
            </a:r>
            <a:r>
              <a:rPr lang="ko-KR" altLang="en-US" sz="2400" dirty="0">
                <a:ea typeface="맑은 고딕"/>
              </a:rPr>
              <a:t>는 삭제하지 않는다</a:t>
            </a:r>
            <a:endParaRPr lang="en-US" altLang="ko-KR" sz="2400" dirty="0">
              <a:ea typeface="맑은 고딕"/>
            </a:endParaRPr>
          </a:p>
          <a:p>
            <a:r>
              <a:rPr lang="en-US" altLang="ko-KR" sz="2400" dirty="0">
                <a:ea typeface="맑은 고딕"/>
              </a:rPr>
              <a:t> - </a:t>
            </a:r>
            <a:r>
              <a:rPr lang="ko-KR" altLang="en-US" sz="2400" dirty="0">
                <a:ea typeface="맑은 고딕"/>
              </a:rPr>
              <a:t>다만</a:t>
            </a:r>
            <a:r>
              <a:rPr lang="en-US" altLang="ko-KR" sz="2400" dirty="0">
                <a:ea typeface="맑은 고딕"/>
              </a:rPr>
              <a:t>, </a:t>
            </a:r>
            <a:r>
              <a:rPr lang="ko-KR" altLang="en-US" sz="2400" dirty="0">
                <a:ea typeface="맑은 고딕"/>
              </a:rPr>
              <a:t>이후 </a:t>
            </a:r>
            <a:r>
              <a:rPr lang="en-US" altLang="ko-KR" sz="2400" dirty="0">
                <a:ea typeface="맑은 고딕"/>
              </a:rPr>
              <a:t>Spark, hive </a:t>
            </a:r>
            <a:r>
              <a:rPr lang="ko-KR" altLang="en-US" sz="2400" dirty="0" err="1">
                <a:ea typeface="맑은 고딕"/>
              </a:rPr>
              <a:t>설치시</a:t>
            </a:r>
            <a:r>
              <a:rPr lang="ko-KR" altLang="en-US" sz="2400" dirty="0">
                <a:ea typeface="맑은 고딕"/>
              </a:rPr>
              <a:t> 버전 문제로 </a:t>
            </a:r>
            <a:r>
              <a:rPr lang="en-US" altLang="ko-KR" sz="2400" dirty="0">
                <a:ea typeface="맑은 고딕"/>
              </a:rPr>
              <a:t>java</a:t>
            </a:r>
            <a:r>
              <a:rPr lang="ko-KR" altLang="en-US" sz="2400" dirty="0">
                <a:ea typeface="맑은 고딕"/>
              </a:rPr>
              <a:t>를 업데이트해야 하이며 이는 해당 과정에서 설명 한다</a:t>
            </a:r>
            <a:r>
              <a:rPr lang="en-US" altLang="ko-KR" sz="2400" dirty="0">
                <a:ea typeface="맑은 고딕"/>
              </a:rPr>
              <a:t>.</a:t>
            </a:r>
          </a:p>
          <a:p>
            <a:endParaRPr lang="en-US" altLang="ko-KR" sz="2400" dirty="0">
              <a:ea typeface="맑은 고딕"/>
            </a:endParaRPr>
          </a:p>
          <a:p>
            <a:r>
              <a:rPr lang="en-US" altLang="ko-KR" sz="2800" dirty="0">
                <a:ea typeface="맑은 고딕"/>
              </a:rPr>
              <a:t>2. </a:t>
            </a:r>
            <a:r>
              <a:rPr lang="en-US" altLang="ko-KR" sz="2800" dirty="0" err="1">
                <a:ea typeface="맑은 고딕"/>
              </a:rPr>
              <a:t>Namenode</a:t>
            </a:r>
            <a:r>
              <a:rPr lang="ko-KR" altLang="en-US" sz="2800" dirty="0">
                <a:ea typeface="맑은 고딕"/>
              </a:rPr>
              <a:t>가 설정된 서버를 </a:t>
            </a:r>
            <a:r>
              <a:rPr lang="en-US" altLang="ko-KR" sz="2800" dirty="0">
                <a:ea typeface="맑은 고딕"/>
              </a:rPr>
              <a:t>set up </a:t>
            </a:r>
            <a:r>
              <a:rPr lang="ko-KR" altLang="en-US" sz="2800" dirty="0">
                <a:ea typeface="맑은 고딕"/>
              </a:rPr>
              <a:t>하고 다른 서버에 배포한다</a:t>
            </a:r>
            <a:r>
              <a:rPr lang="en-US" altLang="ko-KR" sz="2800" dirty="0">
                <a:ea typeface="맑은 고딕"/>
              </a:rPr>
              <a:t>.</a:t>
            </a:r>
          </a:p>
          <a:p>
            <a:endParaRPr lang="en-US" altLang="ko-KR" sz="2800" dirty="0">
              <a:ea typeface="맑은 고딕"/>
            </a:endParaRPr>
          </a:p>
          <a:p>
            <a:r>
              <a:rPr lang="en-US" altLang="ko-KR" sz="2800" dirty="0">
                <a:ea typeface="맑은 고딕"/>
              </a:rPr>
              <a:t>3. </a:t>
            </a:r>
            <a:r>
              <a:rPr lang="ko-KR" altLang="en-US" sz="2800" dirty="0">
                <a:ea typeface="맑은 고딕"/>
              </a:rPr>
              <a:t>서버 설정 시 가상분산모드와 다른 설정만 제시하도록 한다</a:t>
            </a:r>
            <a:r>
              <a:rPr lang="en-US" altLang="ko-KR" sz="2800" dirty="0">
                <a:ea typeface="맑은 고딕"/>
              </a:rPr>
              <a:t>.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C0C9DE5-D755-4D4D-8875-08784F79C3ED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0C2DA1E-C4D5-4514-879D-04CB3AE164D0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86AAF17-3E75-4A86-9514-BC1141F11F4D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평행 사변형 6">
              <a:extLst>
                <a:ext uri="{FF2B5EF4-FFF2-40B4-BE49-F238E27FC236}">
                  <a16:creationId xmlns:a16="http://schemas.microsoft.com/office/drawing/2014/main" id="{BA324288-7039-4C60-AE64-6B6F45CA35C2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60E52EF4-FA32-4D9B-AEEF-80F9FAA13B98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C31BC7B1-3A3E-4193-97AE-B7A2E2127E02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8849CD-E54A-4D71-B3C0-0B4F6326B16D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완전 분산 모드</a:t>
            </a:r>
          </a:p>
        </p:txBody>
      </p:sp>
    </p:spTree>
    <p:extLst>
      <p:ext uri="{BB962C8B-B14F-4D97-AF65-F5344CB8AC3E}">
        <p14:creationId xmlns:p14="http://schemas.microsoft.com/office/powerpoint/2010/main" val="265118824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209288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ea typeface="맑은 고딕"/>
              </a:rPr>
              <a:t>hadoop2/</a:t>
            </a:r>
            <a:r>
              <a:rPr lang="en-US" altLang="ko-KR" dirty="0" err="1">
                <a:ea typeface="맑은 고딕"/>
              </a:rPr>
              <a:t>etc</a:t>
            </a:r>
            <a:r>
              <a:rPr lang="en-US" altLang="ko-KR" dirty="0">
                <a:ea typeface="맑은 고딕"/>
              </a:rPr>
              <a:t>/</a:t>
            </a:r>
            <a:r>
              <a:rPr lang="en-US" altLang="ko-KR" dirty="0" err="1">
                <a:ea typeface="맑은 고딕"/>
              </a:rPr>
              <a:t>hadoop</a:t>
            </a:r>
            <a:r>
              <a:rPr lang="en-US" altLang="ko-KR" dirty="0">
                <a:ea typeface="맑은 고딕"/>
              </a:rPr>
              <a:t>/ </a:t>
            </a:r>
            <a:r>
              <a:rPr lang="en-US" altLang="ko-KR" dirty="0" err="1">
                <a:ea typeface="맑은 고딕"/>
              </a:rPr>
              <a:t>디렉토리에서</a:t>
            </a:r>
            <a:r>
              <a:rPr lang="en-US" altLang="ko-KR" dirty="0">
                <a:ea typeface="맑은 고딕"/>
              </a:rPr>
              <a:t> vim </a:t>
            </a:r>
            <a:r>
              <a:rPr lang="en-US" altLang="ko-KR" dirty="0" err="1">
                <a:ea typeface="맑은 고딕"/>
              </a:rPr>
              <a:t>편집기로</a:t>
            </a:r>
            <a:r>
              <a:rPr lang="en-US" altLang="ko-KR" dirty="0">
                <a:ea typeface="맑은 고딕"/>
              </a:rPr>
              <a:t> slaves 파일 편집</a:t>
            </a:r>
          </a:p>
          <a:p>
            <a:r>
              <a:rPr lang="en-US" dirty="0" err="1">
                <a:ea typeface="맑은 고딕"/>
              </a:rPr>
              <a:t>파일</a:t>
            </a:r>
            <a:r>
              <a:rPr lang="en-US" dirty="0">
                <a:ea typeface="맑은 고딕"/>
              </a:rPr>
              <a:t> 내 </a:t>
            </a:r>
            <a:r>
              <a:rPr lang="en-US" dirty="0" err="1">
                <a:ea typeface="맑은 고딕"/>
              </a:rPr>
              <a:t>내용은</a:t>
            </a:r>
            <a:r>
              <a:rPr lang="en-US" dirty="0">
                <a:ea typeface="맑은 고딕"/>
              </a:rPr>
              <a:t> </a:t>
            </a:r>
            <a:r>
              <a:rPr lang="en-US" dirty="0" err="1">
                <a:ea typeface="맑은 고딕"/>
              </a:rPr>
              <a:t>현재</a:t>
            </a:r>
            <a:r>
              <a:rPr lang="en-US" dirty="0">
                <a:ea typeface="맑은 고딕"/>
              </a:rPr>
              <a:t> cluster</a:t>
            </a:r>
            <a:r>
              <a:rPr lang="ko-KR" altLang="en-US" dirty="0">
                <a:ea typeface="맑은 고딕"/>
              </a:rPr>
              <a:t>를 형성하는 호스트</a:t>
            </a:r>
            <a:r>
              <a:rPr lang="en-US" altLang="ko-KR" dirty="0" err="1">
                <a:ea typeface="맑은 고딕"/>
              </a:rPr>
              <a:t>ip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주소 입력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[</a:t>
            </a:r>
            <a:r>
              <a:rPr lang="en-US" sz="1100" dirty="0" err="1">
                <a:ea typeface="맑은 고딕"/>
              </a:rPr>
              <a:t>hadoop@localhost</a:t>
            </a:r>
            <a:r>
              <a:rPr lang="en-US" sz="1100" dirty="0">
                <a:ea typeface="맑은 고딕"/>
              </a:rPr>
              <a:t> </a:t>
            </a:r>
            <a:r>
              <a:rPr lang="en-US" sz="1100" dirty="0" err="1">
                <a:ea typeface="맑은 고딕"/>
              </a:rPr>
              <a:t>hadoop</a:t>
            </a:r>
            <a:r>
              <a:rPr lang="en-US" sz="1100" dirty="0">
                <a:ea typeface="맑은 고딕"/>
              </a:rPr>
              <a:t>]$ vim slaves</a:t>
            </a:r>
          </a:p>
          <a:p>
            <a:endParaRPr lang="ko-KR" altLang="en-US" sz="1100" dirty="0">
              <a:ea typeface="맑은 고딕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9B8D1FB-0E29-45AC-A3AF-0EDF488F2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02" y="1640113"/>
            <a:ext cx="4705676" cy="2169109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DB4A917-E3F4-43AA-AF6E-D03AFEC9876F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88200FA-7C3A-4029-82C2-AFD47EC2514A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FB7FA55-97A5-443A-B1A0-AC23D00C7327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98EE8FDC-3A43-4FD1-94BF-364063DA7871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6195D48F-77FE-45B0-A907-7FF83209D404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555FA0A7-4660-499F-82D7-69E2516EA14E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9CA5A8D-6F78-4BFC-A571-9DD1D0138105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완전 분산 모드</a:t>
            </a:r>
          </a:p>
        </p:txBody>
      </p:sp>
    </p:spTree>
    <p:extLst>
      <p:ext uri="{BB962C8B-B14F-4D97-AF65-F5344CB8AC3E}">
        <p14:creationId xmlns:p14="http://schemas.microsoft.com/office/powerpoint/2010/main" val="95100542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401648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ea typeface="맑은 고딕"/>
              </a:rPr>
              <a:t>hadoop2/</a:t>
            </a:r>
            <a:r>
              <a:rPr lang="en-US" altLang="ko-KR" dirty="0" err="1">
                <a:ea typeface="맑은 고딕"/>
              </a:rPr>
              <a:t>etc</a:t>
            </a:r>
            <a:r>
              <a:rPr lang="en-US" altLang="ko-KR" dirty="0">
                <a:ea typeface="맑은 고딕"/>
              </a:rPr>
              <a:t>/</a:t>
            </a:r>
            <a:r>
              <a:rPr lang="en-US" altLang="ko-KR" dirty="0" err="1">
                <a:ea typeface="맑은 고딕"/>
              </a:rPr>
              <a:t>hadoop</a:t>
            </a:r>
            <a:r>
              <a:rPr lang="en-US" altLang="ko-KR" dirty="0">
                <a:ea typeface="맑은 고딕"/>
              </a:rPr>
              <a:t>/ </a:t>
            </a:r>
            <a:r>
              <a:rPr lang="en-US" altLang="ko-KR" dirty="0" err="1">
                <a:ea typeface="맑은 고딕"/>
              </a:rPr>
              <a:t>디렉토리에서</a:t>
            </a:r>
            <a:r>
              <a:rPr lang="en-US" altLang="ko-KR" dirty="0">
                <a:ea typeface="맑은 고딕"/>
              </a:rPr>
              <a:t> vim </a:t>
            </a:r>
            <a:r>
              <a:rPr lang="en-US" altLang="ko-KR" dirty="0" err="1">
                <a:ea typeface="맑은 고딕"/>
              </a:rPr>
              <a:t>편집기로</a:t>
            </a:r>
            <a:r>
              <a:rPr lang="en-US" altLang="ko-KR" dirty="0">
                <a:ea typeface="맑은 고딕"/>
              </a:rPr>
              <a:t> </a:t>
            </a:r>
          </a:p>
          <a:p>
            <a:r>
              <a:rPr lang="en-US" altLang="ko-KR" dirty="0">
                <a:ea typeface="맑은 고딕"/>
              </a:rPr>
              <a:t>core-site.xml </a:t>
            </a:r>
            <a:r>
              <a:rPr lang="en-US" altLang="ko-KR" dirty="0" err="1">
                <a:ea typeface="맑은 고딕"/>
              </a:rPr>
              <a:t>파일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편집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[</a:t>
            </a:r>
            <a:r>
              <a:rPr lang="en-US" sz="1100" dirty="0" err="1">
                <a:ea typeface="맑은 고딕"/>
              </a:rPr>
              <a:t>hadoop@localhost</a:t>
            </a:r>
            <a:r>
              <a:rPr lang="en-US" sz="1100" dirty="0">
                <a:ea typeface="맑은 고딕"/>
              </a:rPr>
              <a:t> </a:t>
            </a:r>
            <a:r>
              <a:rPr lang="en-US" sz="1100" dirty="0" err="1">
                <a:ea typeface="맑은 고딕"/>
              </a:rPr>
              <a:t>hadoop</a:t>
            </a:r>
            <a:r>
              <a:rPr lang="en-US" sz="1100" dirty="0">
                <a:ea typeface="맑은 고딕"/>
              </a:rPr>
              <a:t>]$ vim core-site.xml</a:t>
            </a:r>
          </a:p>
          <a:p>
            <a:endParaRPr lang="en-US" sz="1100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* &lt;configuration&gt;&lt;/configuration&gt; </a:t>
            </a:r>
            <a:r>
              <a:rPr lang="ko-KR" altLang="en-US" sz="1100" dirty="0">
                <a:ea typeface="맑은 고딕"/>
              </a:rPr>
              <a:t>부분에서</a:t>
            </a:r>
            <a:r>
              <a:rPr lang="en-US" altLang="ko-KR" sz="1100" dirty="0">
                <a:ea typeface="맑은 고딕"/>
              </a:rPr>
              <a:t> 안 </a:t>
            </a:r>
            <a:r>
              <a:rPr lang="en-US" altLang="ko-KR" sz="1100" dirty="0" err="1">
                <a:ea typeface="맑은 고딕"/>
              </a:rPr>
              <a:t>부분을</a:t>
            </a:r>
            <a:r>
              <a:rPr lang="en-US" altLang="ko-KR" sz="1100" dirty="0">
                <a:ea typeface="맑은 고딕"/>
              </a:rPr>
              <a:t> </a:t>
            </a:r>
            <a:r>
              <a:rPr lang="en-US" altLang="ko-KR" sz="1100" dirty="0" err="1">
                <a:ea typeface="맑은 고딕"/>
              </a:rPr>
              <a:t>수정해야함</a:t>
            </a:r>
            <a:endParaRPr lang="en-US" sz="1100" dirty="0">
              <a:ea typeface="맑은 고딕"/>
            </a:endParaRPr>
          </a:p>
          <a:p>
            <a:endParaRPr lang="en-US" altLang="ko-KR" sz="1100" dirty="0">
              <a:ea typeface="맑은 고딕"/>
            </a:endParaRPr>
          </a:p>
          <a:p>
            <a:r>
              <a:rPr lang="ko-KR" altLang="en-US" sz="1100" dirty="0">
                <a:ea typeface="맑은 고딕"/>
              </a:rPr>
              <a:t>&lt;</a:t>
            </a:r>
            <a:r>
              <a:rPr lang="ko-KR" altLang="en-US" sz="1100" dirty="0" err="1">
                <a:ea typeface="맑은 고딕"/>
              </a:rPr>
              <a:t>configuration</a:t>
            </a:r>
            <a:r>
              <a:rPr lang="ko-KR" altLang="en-US" sz="1100" dirty="0">
                <a:ea typeface="맑은 고딕"/>
              </a:rPr>
              <a:t>&gt;</a:t>
            </a:r>
          </a:p>
          <a:p>
            <a:r>
              <a:rPr lang="ko-KR" altLang="en-US" sz="1100" dirty="0">
                <a:ea typeface="맑은 고딕"/>
              </a:rPr>
              <a:t>          &lt;</a:t>
            </a:r>
            <a:r>
              <a:rPr lang="ko-KR" altLang="en-US" sz="1100" dirty="0" err="1">
                <a:ea typeface="맑은 고딕"/>
              </a:rPr>
              <a:t>property</a:t>
            </a:r>
            <a:r>
              <a:rPr lang="ko-KR" altLang="en-US" sz="1100" dirty="0">
                <a:ea typeface="맑은 고딕"/>
              </a:rPr>
              <a:t>&gt;</a:t>
            </a:r>
          </a:p>
          <a:p>
            <a:r>
              <a:rPr lang="ko-KR" altLang="en-US" sz="1100" dirty="0">
                <a:ea typeface="맑은 고딕"/>
              </a:rPr>
              <a:t>                  </a:t>
            </a:r>
            <a:r>
              <a:rPr lang="en-US" altLang="ko-KR" sz="1100" dirty="0">
                <a:ea typeface="맑은 고딕"/>
              </a:rPr>
              <a:t>	</a:t>
            </a:r>
            <a:r>
              <a:rPr lang="ko-KR" altLang="en-US" sz="1100" dirty="0">
                <a:ea typeface="맑은 고딕"/>
              </a:rPr>
              <a:t>&lt;</a:t>
            </a:r>
            <a:r>
              <a:rPr lang="ko-KR" altLang="en-US" sz="1100" dirty="0" err="1">
                <a:ea typeface="맑은 고딕"/>
              </a:rPr>
              <a:t>name</a:t>
            </a:r>
            <a:r>
              <a:rPr lang="ko-KR" altLang="en-US" sz="1100" dirty="0">
                <a:ea typeface="맑은 고딕"/>
              </a:rPr>
              <a:t>&gt;</a:t>
            </a:r>
            <a:r>
              <a:rPr lang="ko-KR" altLang="en-US" sz="1100" dirty="0" err="1">
                <a:ea typeface="맑은 고딕"/>
              </a:rPr>
              <a:t>fs.defaultFS</a:t>
            </a:r>
            <a:r>
              <a:rPr lang="ko-KR" altLang="en-US" sz="1100" dirty="0">
                <a:ea typeface="맑은 고딕"/>
              </a:rPr>
              <a:t>&lt;/</a:t>
            </a:r>
            <a:r>
              <a:rPr lang="ko-KR" altLang="en-US" sz="1100" dirty="0" err="1">
                <a:ea typeface="맑은 고딕"/>
              </a:rPr>
              <a:t>name</a:t>
            </a:r>
            <a:r>
              <a:rPr lang="ko-KR" altLang="en-US" sz="1100" dirty="0">
                <a:ea typeface="맑은 고딕"/>
              </a:rPr>
              <a:t>&gt;</a:t>
            </a:r>
          </a:p>
          <a:p>
            <a:r>
              <a:rPr lang="ko-KR" altLang="en-US" sz="1100" dirty="0">
                <a:ea typeface="맑은 고딕"/>
              </a:rPr>
              <a:t>                  </a:t>
            </a:r>
            <a:r>
              <a:rPr lang="en-US" altLang="ko-KR" sz="1100" dirty="0">
                <a:ea typeface="맑은 고딕"/>
              </a:rPr>
              <a:t>	</a:t>
            </a:r>
            <a:r>
              <a:rPr lang="ko-KR" altLang="en-US" sz="1100" dirty="0">
                <a:ea typeface="맑은 고딕"/>
              </a:rPr>
              <a:t>&lt;</a:t>
            </a:r>
            <a:r>
              <a:rPr lang="ko-KR" altLang="en-US" sz="1100" dirty="0" err="1">
                <a:ea typeface="맑은 고딕"/>
              </a:rPr>
              <a:t>value</a:t>
            </a:r>
            <a:r>
              <a:rPr lang="ko-KR" altLang="en-US" sz="1100" dirty="0">
                <a:ea typeface="맑은 고딕"/>
              </a:rPr>
              <a:t>&gt;hdfs://hadoop-cluster&lt;/value&gt;</a:t>
            </a:r>
          </a:p>
          <a:p>
            <a:r>
              <a:rPr lang="ko-KR" altLang="en-US" sz="1100" dirty="0">
                <a:ea typeface="맑은 고딕"/>
              </a:rPr>
              <a:t>          &lt;/</a:t>
            </a:r>
            <a:r>
              <a:rPr lang="ko-KR" altLang="en-US" sz="1100" dirty="0" err="1">
                <a:ea typeface="맑은 고딕"/>
              </a:rPr>
              <a:t>property</a:t>
            </a:r>
            <a:r>
              <a:rPr lang="ko-KR" altLang="en-US" sz="1100" dirty="0">
                <a:ea typeface="맑은 고딕"/>
              </a:rPr>
              <a:t>&gt;</a:t>
            </a:r>
          </a:p>
          <a:p>
            <a:r>
              <a:rPr lang="ko-KR" altLang="en-US" sz="1100" dirty="0">
                <a:ea typeface="맑은 고딕"/>
              </a:rPr>
              <a:t>          &lt;</a:t>
            </a:r>
            <a:r>
              <a:rPr lang="ko-KR" altLang="en-US" sz="1100" dirty="0" err="1">
                <a:ea typeface="맑은 고딕"/>
              </a:rPr>
              <a:t>property</a:t>
            </a:r>
            <a:r>
              <a:rPr lang="ko-KR" altLang="en-US" sz="1100" dirty="0">
                <a:ea typeface="맑은 고딕"/>
              </a:rPr>
              <a:t>&gt;</a:t>
            </a:r>
          </a:p>
          <a:p>
            <a:r>
              <a:rPr lang="ko-KR" altLang="en-US" sz="1100" dirty="0">
                <a:ea typeface="맑은 고딕"/>
              </a:rPr>
              <a:t>                  </a:t>
            </a:r>
            <a:r>
              <a:rPr lang="en-US" altLang="ko-KR" sz="1100" dirty="0">
                <a:ea typeface="맑은 고딕"/>
              </a:rPr>
              <a:t>	</a:t>
            </a:r>
            <a:r>
              <a:rPr lang="ko-KR" altLang="en-US" sz="1100" dirty="0">
                <a:ea typeface="맑은 고딕"/>
              </a:rPr>
              <a:t>&lt;</a:t>
            </a:r>
            <a:r>
              <a:rPr lang="ko-KR" altLang="en-US" sz="1100" dirty="0" err="1">
                <a:ea typeface="맑은 고딕"/>
              </a:rPr>
              <a:t>name</a:t>
            </a:r>
            <a:r>
              <a:rPr lang="ko-KR" altLang="en-US" sz="1100" dirty="0">
                <a:ea typeface="맑은 고딕"/>
              </a:rPr>
              <a:t>&gt;</a:t>
            </a:r>
            <a:r>
              <a:rPr lang="ko-KR" altLang="en-US" sz="1100" dirty="0" err="1">
                <a:ea typeface="맑은 고딕"/>
              </a:rPr>
              <a:t>ha.zookeeper.quorum</a:t>
            </a:r>
            <a:r>
              <a:rPr lang="ko-KR" altLang="en-US" sz="1100" dirty="0">
                <a:ea typeface="맑은 고딕"/>
              </a:rPr>
              <a:t>&lt;/</a:t>
            </a:r>
            <a:r>
              <a:rPr lang="ko-KR" altLang="en-US" sz="1100" dirty="0" err="1">
                <a:ea typeface="맑은 고딕"/>
              </a:rPr>
              <a:t>name</a:t>
            </a:r>
            <a:r>
              <a:rPr lang="ko-KR" altLang="en-US" sz="1100" dirty="0">
                <a:ea typeface="맑은 고딕"/>
              </a:rPr>
              <a:t>&gt;</a:t>
            </a:r>
            <a:endParaRPr lang="en-US" altLang="ko-KR" sz="1100" dirty="0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	</a:t>
            </a:r>
            <a:r>
              <a:rPr lang="ko-KR" altLang="en-US" sz="1100" dirty="0">
                <a:ea typeface="맑은 고딕"/>
              </a:rPr>
              <a:t>&lt;</a:t>
            </a:r>
            <a:r>
              <a:rPr lang="ko-KR" altLang="en-US" sz="1100" dirty="0" err="1">
                <a:ea typeface="맑은 고딕"/>
              </a:rPr>
              <a:t>value</a:t>
            </a:r>
            <a:r>
              <a:rPr lang="ko-KR" altLang="en-US" sz="1100" dirty="0">
                <a:ea typeface="맑은 고딕"/>
              </a:rPr>
              <a:t>&gt;localhost:2181,master:2181,slave1:2181&lt;/</a:t>
            </a:r>
            <a:r>
              <a:rPr lang="ko-KR" altLang="en-US" sz="1100" dirty="0" err="1">
                <a:ea typeface="맑은 고딕"/>
              </a:rPr>
              <a:t>value</a:t>
            </a:r>
            <a:r>
              <a:rPr lang="ko-KR" altLang="en-US" sz="1100" dirty="0">
                <a:ea typeface="맑은 고딕"/>
              </a:rPr>
              <a:t>&gt;</a:t>
            </a:r>
            <a:endParaRPr lang="en-US" altLang="ko-KR" sz="1100" dirty="0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         </a:t>
            </a:r>
            <a:r>
              <a:rPr lang="ko-KR" altLang="en-US" sz="1100" dirty="0">
                <a:ea typeface="맑은 고딕"/>
              </a:rPr>
              <a:t>&lt;/</a:t>
            </a:r>
            <a:r>
              <a:rPr lang="ko-KR" altLang="en-US" sz="1100" dirty="0" err="1">
                <a:ea typeface="맑은 고딕"/>
              </a:rPr>
              <a:t>property</a:t>
            </a:r>
            <a:r>
              <a:rPr lang="ko-KR" altLang="en-US" sz="1100" dirty="0">
                <a:ea typeface="맑은 고딕"/>
              </a:rPr>
              <a:t>&gt;</a:t>
            </a:r>
            <a:endParaRPr lang="en-US" altLang="ko-KR" sz="1100" dirty="0">
              <a:ea typeface="맑은 고딕"/>
            </a:endParaRPr>
          </a:p>
          <a:p>
            <a:r>
              <a:rPr lang="ko-KR" altLang="en-US" sz="1100" dirty="0">
                <a:ea typeface="맑은 고딕"/>
              </a:rPr>
              <a:t>&lt;/</a:t>
            </a:r>
            <a:r>
              <a:rPr lang="ko-KR" altLang="en-US" sz="1100" dirty="0" err="1">
                <a:ea typeface="맑은 고딕"/>
              </a:rPr>
              <a:t>configuration</a:t>
            </a:r>
            <a:r>
              <a:rPr lang="ko-KR" altLang="en-US" sz="1100" dirty="0">
                <a:ea typeface="맑은 고딕"/>
              </a:rPr>
              <a:t>&gt;</a:t>
            </a:r>
          </a:p>
          <a:p>
            <a:endParaRPr lang="en-US" altLang="ko-KR" sz="1100" dirty="0">
              <a:ea typeface="맑은 고딕"/>
            </a:endParaRPr>
          </a:p>
          <a:p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3050C5-A2E9-4E5F-87A9-24308A41E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2" y="1640113"/>
            <a:ext cx="5702760" cy="409575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A2D71E6-C82F-4C57-A80C-D281B2375D01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D94B8B-0EB6-4BB6-8119-5925894623F7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A1B8A21-81A6-4B93-B50E-BF698D457365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A6DFB4F6-5483-4498-AB60-CDC69265C3FD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60359AD6-9664-4056-9750-3CE8084DA85D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D0687BB4-62F2-4532-B3BD-83BBA8A0FB95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16F5093-B640-4973-B0CE-779A22202E64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완전 분산 모드</a:t>
            </a:r>
          </a:p>
        </p:txBody>
      </p:sp>
    </p:spTree>
    <p:extLst>
      <p:ext uri="{BB962C8B-B14F-4D97-AF65-F5344CB8AC3E}">
        <p14:creationId xmlns:p14="http://schemas.microsoft.com/office/powerpoint/2010/main" val="7482184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5900232" y="1109708"/>
            <a:ext cx="6008913" cy="558614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ea typeface="맑은 고딕"/>
              </a:rPr>
              <a:t>hadoop2/etc/hadoop/ 디렉토리에서 vim </a:t>
            </a:r>
            <a:r>
              <a:rPr lang="en-US" altLang="ko-KR" dirty="0" err="1">
                <a:ea typeface="맑은 고딕"/>
              </a:rPr>
              <a:t>편집기로</a:t>
            </a:r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hdfs-site.xml </a:t>
            </a:r>
            <a:r>
              <a:rPr lang="en-US" altLang="ko-KR" dirty="0" err="1">
                <a:ea typeface="맑은 고딕"/>
              </a:rPr>
              <a:t>파일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편집</a:t>
            </a:r>
            <a:r>
              <a:rPr lang="en-US" altLang="ko-KR" dirty="0">
                <a:ea typeface="맑은 고딕"/>
              </a:rPr>
              <a:t>(1)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[</a:t>
            </a:r>
            <a:r>
              <a:rPr lang="en-US" sz="1100" dirty="0" err="1">
                <a:ea typeface="맑은 고딕"/>
              </a:rPr>
              <a:t>hadoop@localhost</a:t>
            </a:r>
            <a:r>
              <a:rPr lang="en-US" sz="1100" dirty="0">
                <a:ea typeface="맑은 고딕"/>
              </a:rPr>
              <a:t> </a:t>
            </a:r>
            <a:r>
              <a:rPr lang="en-US" sz="1100" dirty="0" err="1">
                <a:ea typeface="맑은 고딕"/>
              </a:rPr>
              <a:t>hadoop</a:t>
            </a:r>
            <a:r>
              <a:rPr lang="en-US" sz="1100" dirty="0">
                <a:ea typeface="맑은 고딕"/>
              </a:rPr>
              <a:t>]$ vim hdfs-site.xml</a:t>
            </a:r>
            <a:endParaRPr lang="en-US" altLang="ko-KR" dirty="0">
              <a:ea typeface="맑은 고딕"/>
            </a:endParaRPr>
          </a:p>
          <a:p>
            <a:endParaRPr lang="en-US" sz="1100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* &lt;configuration&gt;&lt;/configuration&gt; </a:t>
            </a:r>
            <a:r>
              <a:rPr lang="ko-KR" altLang="en-US" sz="1100" dirty="0">
                <a:ea typeface="맑은 고딕"/>
              </a:rPr>
              <a:t>부분에서</a:t>
            </a:r>
            <a:r>
              <a:rPr lang="en-US" altLang="ko-KR" sz="1100" dirty="0">
                <a:ea typeface="맑은 고딕"/>
              </a:rPr>
              <a:t> 안 </a:t>
            </a:r>
            <a:r>
              <a:rPr lang="en-US" altLang="ko-KR" sz="1100" dirty="0" err="1">
                <a:ea typeface="맑은 고딕"/>
              </a:rPr>
              <a:t>부분을</a:t>
            </a:r>
            <a:r>
              <a:rPr lang="en-US" altLang="ko-KR" sz="1100" dirty="0">
                <a:ea typeface="맑은 고딕"/>
              </a:rPr>
              <a:t> </a:t>
            </a:r>
            <a:r>
              <a:rPr lang="en-US" altLang="ko-KR" sz="1100" dirty="0" err="1">
                <a:ea typeface="맑은 고딕"/>
              </a:rPr>
              <a:t>수정해야함</a:t>
            </a:r>
            <a:endParaRPr lang="en-US" sz="1100" dirty="0">
              <a:ea typeface="맑은 고딕"/>
            </a:endParaRPr>
          </a:p>
          <a:p>
            <a:endParaRPr lang="en-US" altLang="ko-KR" sz="800" dirty="0">
              <a:ea typeface="맑은 고딕"/>
            </a:endParaRPr>
          </a:p>
          <a:p>
            <a:r>
              <a:rPr lang="ko-KR" altLang="en-US" sz="800" dirty="0">
                <a:ea typeface="맑은 고딕"/>
              </a:rPr>
              <a:t>다음과</a:t>
            </a:r>
            <a:r>
              <a:rPr lang="en-US" altLang="ko-KR" sz="800" dirty="0">
                <a:ea typeface="맑은 고딕"/>
              </a:rPr>
              <a:t> </a:t>
            </a:r>
            <a:r>
              <a:rPr lang="ko-KR" altLang="en-US" sz="800" dirty="0">
                <a:ea typeface="맑은 고딕"/>
              </a:rPr>
              <a:t>같음</a:t>
            </a:r>
            <a:endParaRPr lang="en-US" altLang="ko-KR" sz="800" dirty="0">
              <a:ea typeface="맑은 고딕"/>
            </a:endParaRPr>
          </a:p>
          <a:p>
            <a:endParaRPr lang="en-US" sz="800" dirty="0">
              <a:ea typeface="맑은 고딕"/>
            </a:endParaRPr>
          </a:p>
          <a:p>
            <a:r>
              <a:rPr lang="en-US" sz="600" dirty="0">
                <a:ea typeface="맑은 고딕"/>
              </a:rPr>
              <a:t>&lt;configuration&gt;</a:t>
            </a:r>
          </a:p>
          <a:p>
            <a:r>
              <a:rPr lang="en-US" sz="600" dirty="0">
                <a:ea typeface="맑은 고딕"/>
              </a:rPr>
              <a:t>        &lt;property&gt;</a:t>
            </a:r>
          </a:p>
          <a:p>
            <a:r>
              <a:rPr lang="en-US" sz="600" dirty="0">
                <a:ea typeface="맑은 고딕"/>
              </a:rPr>
              <a:t>                &lt;name&gt;</a:t>
            </a:r>
            <a:r>
              <a:rPr lang="en-US" sz="600" dirty="0" err="1">
                <a:ea typeface="맑은 고딕"/>
              </a:rPr>
              <a:t>dfs.replication</a:t>
            </a:r>
            <a:r>
              <a:rPr lang="en-US" sz="600" dirty="0">
                <a:ea typeface="맑은 고딕"/>
              </a:rPr>
              <a:t>&lt;/name&gt;</a:t>
            </a:r>
          </a:p>
          <a:p>
            <a:r>
              <a:rPr lang="en-US" sz="600" dirty="0">
                <a:ea typeface="맑은 고딕"/>
              </a:rPr>
              <a:t>                &lt;value&gt;2&lt;/value&gt;</a:t>
            </a:r>
          </a:p>
          <a:p>
            <a:r>
              <a:rPr lang="en-US" sz="600" dirty="0">
                <a:ea typeface="맑은 고딕"/>
              </a:rPr>
              <a:t>        &lt;/property&gt;</a:t>
            </a:r>
          </a:p>
          <a:p>
            <a:r>
              <a:rPr lang="en-US" sz="600" dirty="0">
                <a:ea typeface="맑은 고딕"/>
              </a:rPr>
              <a:t>        &lt;property&gt;</a:t>
            </a:r>
          </a:p>
          <a:p>
            <a:r>
              <a:rPr lang="en-US" sz="600" dirty="0">
                <a:ea typeface="맑은 고딕"/>
              </a:rPr>
              <a:t>                &lt;name&gt;</a:t>
            </a:r>
            <a:r>
              <a:rPr lang="en-US" sz="600" dirty="0" err="1">
                <a:ea typeface="맑은 고딕"/>
              </a:rPr>
              <a:t>dfs.namenode.name.dir</a:t>
            </a:r>
            <a:r>
              <a:rPr lang="en-US" sz="600" dirty="0">
                <a:ea typeface="맑은 고딕"/>
              </a:rPr>
              <a:t>&lt;/name&gt;</a:t>
            </a:r>
          </a:p>
          <a:p>
            <a:r>
              <a:rPr lang="en-US" sz="600" dirty="0">
                <a:ea typeface="맑은 고딕"/>
              </a:rPr>
              <a:t>                &lt;value&gt;/home/</a:t>
            </a:r>
            <a:r>
              <a:rPr lang="en-US" sz="600" dirty="0" err="1">
                <a:ea typeface="맑은 고딕"/>
              </a:rPr>
              <a:t>hadoop</a:t>
            </a:r>
            <a:r>
              <a:rPr lang="en-US" sz="600" dirty="0">
                <a:ea typeface="맑은 고딕"/>
              </a:rPr>
              <a:t>/data/</a:t>
            </a:r>
            <a:r>
              <a:rPr lang="en-US" sz="600" dirty="0" err="1">
                <a:ea typeface="맑은 고딕"/>
              </a:rPr>
              <a:t>dfs</a:t>
            </a:r>
            <a:r>
              <a:rPr lang="en-US" sz="600" dirty="0">
                <a:ea typeface="맑은 고딕"/>
              </a:rPr>
              <a:t>/</a:t>
            </a:r>
            <a:r>
              <a:rPr lang="en-US" sz="600" dirty="0" err="1">
                <a:ea typeface="맑은 고딕"/>
              </a:rPr>
              <a:t>namenode</a:t>
            </a:r>
            <a:r>
              <a:rPr lang="en-US" sz="600" dirty="0">
                <a:ea typeface="맑은 고딕"/>
              </a:rPr>
              <a:t>&lt;/value&gt;</a:t>
            </a:r>
          </a:p>
          <a:p>
            <a:r>
              <a:rPr lang="en-US" sz="600" dirty="0">
                <a:ea typeface="맑은 고딕"/>
              </a:rPr>
              <a:t>        &lt;/property&gt;</a:t>
            </a:r>
          </a:p>
          <a:p>
            <a:r>
              <a:rPr lang="en-US" sz="600" dirty="0">
                <a:ea typeface="맑은 고딕"/>
              </a:rPr>
              <a:t>        &lt;property&gt;</a:t>
            </a:r>
          </a:p>
          <a:p>
            <a:r>
              <a:rPr lang="en-US" sz="600" dirty="0">
                <a:ea typeface="맑은 고딕"/>
              </a:rPr>
              <a:t>                &lt;name&gt;</a:t>
            </a:r>
            <a:r>
              <a:rPr lang="en-US" sz="600" dirty="0" err="1">
                <a:ea typeface="맑은 고딕"/>
              </a:rPr>
              <a:t>dfs.datanode.data.dir</a:t>
            </a:r>
            <a:r>
              <a:rPr lang="en-US" sz="600" dirty="0">
                <a:ea typeface="맑은 고딕"/>
              </a:rPr>
              <a:t>&lt;/name&gt;</a:t>
            </a:r>
          </a:p>
          <a:p>
            <a:r>
              <a:rPr lang="en-US" sz="600" dirty="0">
                <a:ea typeface="맑은 고딕"/>
              </a:rPr>
              <a:t>                &lt;value&gt;/home/</a:t>
            </a:r>
            <a:r>
              <a:rPr lang="en-US" sz="600" dirty="0" err="1">
                <a:ea typeface="맑은 고딕"/>
              </a:rPr>
              <a:t>hadoop</a:t>
            </a:r>
            <a:r>
              <a:rPr lang="en-US" sz="600" dirty="0">
                <a:ea typeface="맑은 고딕"/>
              </a:rPr>
              <a:t>/data/</a:t>
            </a:r>
            <a:r>
              <a:rPr lang="en-US" sz="600" dirty="0" err="1">
                <a:ea typeface="맑은 고딕"/>
              </a:rPr>
              <a:t>dfs</a:t>
            </a:r>
            <a:r>
              <a:rPr lang="en-US" sz="600" dirty="0">
                <a:ea typeface="맑은 고딕"/>
              </a:rPr>
              <a:t>/</a:t>
            </a:r>
            <a:r>
              <a:rPr lang="en-US" sz="600" dirty="0" err="1">
                <a:ea typeface="맑은 고딕"/>
              </a:rPr>
              <a:t>datanode</a:t>
            </a:r>
            <a:r>
              <a:rPr lang="en-US" sz="600" dirty="0">
                <a:ea typeface="맑은 고딕"/>
              </a:rPr>
              <a:t>&lt;/value&gt;</a:t>
            </a:r>
          </a:p>
          <a:p>
            <a:r>
              <a:rPr lang="en-US" sz="600" dirty="0">
                <a:ea typeface="맑은 고딕"/>
              </a:rPr>
              <a:t>        &lt;/property&gt;</a:t>
            </a:r>
          </a:p>
          <a:p>
            <a:r>
              <a:rPr lang="en-US" sz="600" dirty="0">
                <a:ea typeface="맑은 고딕"/>
              </a:rPr>
              <a:t>        &lt;property&gt;</a:t>
            </a:r>
          </a:p>
          <a:p>
            <a:r>
              <a:rPr lang="en-US" sz="600" dirty="0">
                <a:ea typeface="맑은 고딕"/>
              </a:rPr>
              <a:t>                &lt;name&gt;</a:t>
            </a:r>
            <a:r>
              <a:rPr lang="en-US" sz="600" dirty="0" err="1">
                <a:ea typeface="맑은 고딕"/>
              </a:rPr>
              <a:t>dfs.journalnode.edits.dir</a:t>
            </a:r>
            <a:r>
              <a:rPr lang="en-US" sz="600" dirty="0">
                <a:ea typeface="맑은 고딕"/>
              </a:rPr>
              <a:t>&lt;/name&gt;</a:t>
            </a:r>
          </a:p>
          <a:p>
            <a:r>
              <a:rPr lang="en-US" sz="600" dirty="0">
                <a:ea typeface="맑은 고딕"/>
              </a:rPr>
              <a:t>                &lt;value&gt;/home/</a:t>
            </a:r>
            <a:r>
              <a:rPr lang="en-US" sz="600" dirty="0" err="1">
                <a:ea typeface="맑은 고딕"/>
              </a:rPr>
              <a:t>hadoop</a:t>
            </a:r>
            <a:r>
              <a:rPr lang="en-US" sz="600" dirty="0">
                <a:ea typeface="맑은 고딕"/>
              </a:rPr>
              <a:t>/data/</a:t>
            </a:r>
            <a:r>
              <a:rPr lang="en-US" sz="600" dirty="0" err="1">
                <a:ea typeface="맑은 고딕"/>
              </a:rPr>
              <a:t>dfs</a:t>
            </a:r>
            <a:r>
              <a:rPr lang="en-US" sz="600" dirty="0">
                <a:ea typeface="맑은 고딕"/>
              </a:rPr>
              <a:t>/</a:t>
            </a:r>
            <a:r>
              <a:rPr lang="en-US" sz="600" dirty="0" err="1">
                <a:ea typeface="맑은 고딕"/>
              </a:rPr>
              <a:t>journalnode</a:t>
            </a:r>
            <a:r>
              <a:rPr lang="en-US" sz="600" dirty="0">
                <a:ea typeface="맑은 고딕"/>
              </a:rPr>
              <a:t>&lt;/value&gt;</a:t>
            </a:r>
          </a:p>
          <a:p>
            <a:r>
              <a:rPr lang="en-US" sz="600" dirty="0">
                <a:ea typeface="맑은 고딕"/>
              </a:rPr>
              <a:t>        &lt;/property&gt;</a:t>
            </a:r>
          </a:p>
          <a:p>
            <a:r>
              <a:rPr lang="en-US" sz="600" dirty="0">
                <a:ea typeface="맑은 고딕"/>
              </a:rPr>
              <a:t>        &lt;property&gt;</a:t>
            </a:r>
          </a:p>
          <a:p>
            <a:r>
              <a:rPr lang="en-US" sz="600" dirty="0">
                <a:ea typeface="맑은 고딕"/>
              </a:rPr>
              <a:t>                &lt;name&gt;</a:t>
            </a:r>
            <a:r>
              <a:rPr lang="en-US" sz="600" dirty="0" err="1">
                <a:ea typeface="맑은 고딕"/>
              </a:rPr>
              <a:t>dfs.nameservices</a:t>
            </a:r>
            <a:r>
              <a:rPr lang="en-US" sz="600" dirty="0">
                <a:ea typeface="맑은 고딕"/>
              </a:rPr>
              <a:t>&lt;/name&gt;</a:t>
            </a:r>
          </a:p>
          <a:p>
            <a:r>
              <a:rPr lang="en-US" sz="600" dirty="0">
                <a:ea typeface="맑은 고딕"/>
              </a:rPr>
              <a:t>                &lt;value&gt;</a:t>
            </a:r>
            <a:r>
              <a:rPr lang="en-US" sz="600" dirty="0" err="1">
                <a:ea typeface="맑은 고딕"/>
              </a:rPr>
              <a:t>hadoop</a:t>
            </a:r>
            <a:r>
              <a:rPr lang="en-US" sz="600" dirty="0">
                <a:ea typeface="맑은 고딕"/>
              </a:rPr>
              <a:t>-cluster&lt;/value&gt;</a:t>
            </a:r>
          </a:p>
          <a:p>
            <a:r>
              <a:rPr lang="en-US" sz="600" dirty="0">
                <a:ea typeface="맑은 고딕"/>
              </a:rPr>
              <a:t>        &lt;/property&gt;</a:t>
            </a:r>
          </a:p>
          <a:p>
            <a:r>
              <a:rPr lang="en-US" sz="600" dirty="0">
                <a:ea typeface="맑은 고딕"/>
              </a:rPr>
              <a:t>        &lt;property&gt;</a:t>
            </a:r>
          </a:p>
          <a:p>
            <a:r>
              <a:rPr lang="en-US" sz="600" dirty="0">
                <a:ea typeface="맑은 고딕"/>
              </a:rPr>
              <a:t>                &lt;name&gt;</a:t>
            </a:r>
            <a:r>
              <a:rPr lang="en-US" sz="600" dirty="0" err="1">
                <a:ea typeface="맑은 고딕"/>
              </a:rPr>
              <a:t>dfs.ha.namenodes.hadoop</a:t>
            </a:r>
            <a:r>
              <a:rPr lang="en-US" sz="600" dirty="0">
                <a:ea typeface="맑은 고딕"/>
              </a:rPr>
              <a:t>-cluster&lt;/name&gt;</a:t>
            </a:r>
          </a:p>
          <a:p>
            <a:r>
              <a:rPr lang="en-US" sz="600" dirty="0">
                <a:ea typeface="맑은 고딕"/>
              </a:rPr>
              <a:t>                &lt;value&gt;nn1,nn2&lt;/value&gt;</a:t>
            </a:r>
          </a:p>
          <a:p>
            <a:r>
              <a:rPr lang="en-US" sz="600" dirty="0">
                <a:ea typeface="맑은 고딕"/>
              </a:rPr>
              <a:t>        &lt;/property&gt;</a:t>
            </a:r>
          </a:p>
          <a:p>
            <a:r>
              <a:rPr lang="en-US" sz="600" dirty="0">
                <a:ea typeface="맑은 고딕"/>
              </a:rPr>
              <a:t>        &lt;property&gt;</a:t>
            </a:r>
          </a:p>
          <a:p>
            <a:r>
              <a:rPr lang="en-US" sz="600" dirty="0">
                <a:ea typeface="맑은 고딕"/>
              </a:rPr>
              <a:t>                &lt;name&gt;dfs.namenode.rpc-address.hadoop-cluster.nn1&lt;/name&gt;</a:t>
            </a:r>
          </a:p>
          <a:p>
            <a:r>
              <a:rPr lang="en-US" sz="600" dirty="0">
                <a:ea typeface="맑은 고딕"/>
              </a:rPr>
              <a:t>                &lt;value&gt;jmj:8020&lt;/value&gt;</a:t>
            </a:r>
          </a:p>
          <a:p>
            <a:r>
              <a:rPr lang="en-US" sz="600" dirty="0">
                <a:ea typeface="맑은 고딕"/>
              </a:rPr>
              <a:t>        &lt;/property&gt;</a:t>
            </a:r>
          </a:p>
          <a:p>
            <a:r>
              <a:rPr lang="en-US" sz="600" dirty="0">
                <a:ea typeface="맑은 고딕"/>
              </a:rPr>
              <a:t>        &lt;property&gt;</a:t>
            </a:r>
          </a:p>
          <a:p>
            <a:r>
              <a:rPr lang="en-US" sz="600" dirty="0">
                <a:ea typeface="맑은 고딕"/>
              </a:rPr>
              <a:t>                &lt;name&gt;dfs.namenode.rpc-address.hadoop-cluster.nn2&lt;/name&gt;</a:t>
            </a:r>
          </a:p>
          <a:p>
            <a:r>
              <a:rPr lang="en-US" sz="600" dirty="0">
                <a:ea typeface="맑은 고딕"/>
              </a:rPr>
              <a:t>                &lt;value&gt;sdh:8020&lt;/value&gt;</a:t>
            </a:r>
          </a:p>
          <a:p>
            <a:r>
              <a:rPr lang="en-US" sz="600" dirty="0">
                <a:ea typeface="맑은 고딕"/>
              </a:rPr>
              <a:t>        &lt;/property&gt;</a:t>
            </a:r>
          </a:p>
          <a:p>
            <a:r>
              <a:rPr lang="en-US" sz="600" dirty="0">
                <a:ea typeface="맑은 고딕"/>
              </a:rPr>
              <a:t>        &lt;property&gt;</a:t>
            </a:r>
          </a:p>
          <a:p>
            <a:r>
              <a:rPr lang="en-US" sz="600" dirty="0">
                <a:ea typeface="맑은 고딕"/>
              </a:rPr>
              <a:t>                &lt;name&gt;dfs.namenode.http-address.hadoop-cluster.nn1&lt;/name&gt;</a:t>
            </a:r>
          </a:p>
          <a:p>
            <a:r>
              <a:rPr lang="en-US" sz="600" dirty="0">
                <a:ea typeface="맑은 고딕"/>
              </a:rPr>
              <a:t>                &lt;value&gt;jmj:50070&lt;/value&gt;</a:t>
            </a:r>
          </a:p>
          <a:p>
            <a:r>
              <a:rPr lang="en-US" sz="600" dirty="0">
                <a:ea typeface="맑은 고딕"/>
              </a:rPr>
              <a:t>        &lt;/property&gt;</a:t>
            </a:r>
          </a:p>
          <a:p>
            <a:r>
              <a:rPr lang="en-US" sz="600" dirty="0">
                <a:ea typeface="맑은 고딕"/>
              </a:rPr>
              <a:t>        &lt;property&gt;</a:t>
            </a:r>
          </a:p>
          <a:p>
            <a:r>
              <a:rPr lang="en-US" sz="600" dirty="0">
                <a:ea typeface="맑은 고딕"/>
              </a:rPr>
              <a:t>                &lt;name&gt;dfs.namenode.http-address.hadoop-cluster.nn2&lt;/name&gt;</a:t>
            </a:r>
          </a:p>
          <a:p>
            <a:r>
              <a:rPr lang="en-US" sz="600" dirty="0">
                <a:ea typeface="맑은 고딕"/>
              </a:rPr>
              <a:t>                &lt;value&gt;sdh:50090&lt;/value&gt;</a:t>
            </a:r>
          </a:p>
          <a:p>
            <a:r>
              <a:rPr lang="en-US" sz="600" dirty="0">
                <a:ea typeface="맑은 고딕"/>
              </a:rPr>
              <a:t>        &lt;/property&gt;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1C8CAD-9D36-48E5-BB96-B57751C12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3" y="1109708"/>
            <a:ext cx="5674062" cy="5628443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100E613B-27A8-4E0B-9022-A6ABC9375600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11D410F-38A0-40C0-96B4-DF17BF94B0A9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6D1F57-8A98-4140-B018-0016567D6E93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F40F168A-FF4E-4882-82F8-6A7DE23E4D4E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6A477883-11EC-4E2D-841A-BC107D1CF1DD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3420C5FD-B6CC-4FD3-8098-73100602ECA6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7D9D7E3-6594-498A-84F1-15C03C38AF59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완전 분산 모드</a:t>
            </a:r>
          </a:p>
        </p:txBody>
      </p:sp>
    </p:spTree>
    <p:extLst>
      <p:ext uri="{BB962C8B-B14F-4D97-AF65-F5344CB8AC3E}">
        <p14:creationId xmlns:p14="http://schemas.microsoft.com/office/powerpoint/2010/main" val="285626753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035797" y="1071942"/>
            <a:ext cx="6008913" cy="550920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ea typeface="맑은 고딕"/>
              </a:rPr>
              <a:t>hadoop2/etc/hadoop/ 디렉토리에서 vim </a:t>
            </a:r>
            <a:r>
              <a:rPr lang="en-US" altLang="ko-KR" dirty="0" err="1">
                <a:ea typeface="맑은 고딕"/>
              </a:rPr>
              <a:t>편집기로</a:t>
            </a:r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hdfs-site.xml </a:t>
            </a:r>
            <a:r>
              <a:rPr lang="en-US" altLang="ko-KR" dirty="0" err="1">
                <a:ea typeface="맑은 고딕"/>
              </a:rPr>
              <a:t>파일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편집</a:t>
            </a:r>
            <a:r>
              <a:rPr lang="en-US" altLang="ko-KR" dirty="0">
                <a:ea typeface="맑은 고딕"/>
              </a:rPr>
              <a:t>(2)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[</a:t>
            </a:r>
            <a:r>
              <a:rPr lang="en-US" sz="1100" dirty="0" err="1">
                <a:ea typeface="맑은 고딕"/>
              </a:rPr>
              <a:t>hadoop@localhost</a:t>
            </a:r>
            <a:r>
              <a:rPr lang="en-US" sz="1100" dirty="0">
                <a:ea typeface="맑은 고딕"/>
              </a:rPr>
              <a:t> </a:t>
            </a:r>
            <a:r>
              <a:rPr lang="en-US" sz="1100" dirty="0" err="1">
                <a:ea typeface="맑은 고딕"/>
              </a:rPr>
              <a:t>hadoop</a:t>
            </a:r>
            <a:r>
              <a:rPr lang="en-US" sz="1100" dirty="0">
                <a:ea typeface="맑은 고딕"/>
              </a:rPr>
              <a:t>]$ vim hdfs-site.xml</a:t>
            </a:r>
            <a:endParaRPr lang="en-US" altLang="ko-KR" dirty="0">
              <a:ea typeface="맑은 고딕"/>
            </a:endParaRPr>
          </a:p>
          <a:p>
            <a:endParaRPr lang="en-US" sz="1100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* &lt;configuration&gt;&lt;/configuration&gt; </a:t>
            </a:r>
            <a:r>
              <a:rPr lang="ko-KR" altLang="en-US" sz="1100" dirty="0">
                <a:ea typeface="맑은 고딕"/>
              </a:rPr>
              <a:t>부분에서</a:t>
            </a:r>
            <a:r>
              <a:rPr lang="en-US" altLang="ko-KR" sz="1100" dirty="0">
                <a:ea typeface="맑은 고딕"/>
              </a:rPr>
              <a:t> 안 </a:t>
            </a:r>
            <a:r>
              <a:rPr lang="en-US" altLang="ko-KR" sz="1100" dirty="0" err="1">
                <a:ea typeface="맑은 고딕"/>
              </a:rPr>
              <a:t>부분을</a:t>
            </a:r>
            <a:r>
              <a:rPr lang="en-US" altLang="ko-KR" sz="1100" dirty="0">
                <a:ea typeface="맑은 고딕"/>
              </a:rPr>
              <a:t> </a:t>
            </a:r>
            <a:r>
              <a:rPr lang="en-US" altLang="ko-KR" sz="1100" dirty="0" err="1">
                <a:ea typeface="맑은 고딕"/>
              </a:rPr>
              <a:t>수정해야함</a:t>
            </a:r>
            <a:endParaRPr lang="en-US" sz="1100" dirty="0">
              <a:ea typeface="맑은 고딕"/>
            </a:endParaRPr>
          </a:p>
          <a:p>
            <a:endParaRPr lang="en-US" altLang="ko-KR" sz="1100" dirty="0">
              <a:ea typeface="맑은 고딕"/>
            </a:endParaRPr>
          </a:p>
          <a:p>
            <a:endParaRPr lang="en-US" altLang="ko-KR" sz="800" dirty="0">
              <a:ea typeface="맑은 고딕"/>
            </a:endParaRPr>
          </a:p>
          <a:p>
            <a:r>
              <a:rPr lang="ko-KR" altLang="en-US" sz="800" dirty="0">
                <a:ea typeface="맑은 고딕"/>
              </a:rPr>
              <a:t>다음과</a:t>
            </a:r>
            <a:r>
              <a:rPr lang="en-US" altLang="ko-KR" sz="800" dirty="0">
                <a:ea typeface="맑은 고딕"/>
              </a:rPr>
              <a:t> </a:t>
            </a:r>
            <a:r>
              <a:rPr lang="ko-KR" altLang="en-US" sz="800" dirty="0">
                <a:ea typeface="맑은 고딕"/>
              </a:rPr>
              <a:t>같음</a:t>
            </a:r>
            <a:endParaRPr lang="en-US" sz="800" dirty="0">
              <a:ea typeface="맑은 고딕"/>
            </a:endParaRPr>
          </a:p>
          <a:p>
            <a:endParaRPr lang="en-US" sz="800" dirty="0">
              <a:ea typeface="맑은 고딕"/>
            </a:endParaRPr>
          </a:p>
          <a:p>
            <a:r>
              <a:rPr lang="en-US" sz="600" dirty="0">
                <a:ea typeface="맑은 고딕"/>
              </a:rPr>
              <a:t> &lt;property&gt;</a:t>
            </a:r>
          </a:p>
          <a:p>
            <a:r>
              <a:rPr lang="en-US" sz="600" dirty="0">
                <a:ea typeface="맑은 고딕"/>
              </a:rPr>
              <a:t>                &lt;name&gt;</a:t>
            </a:r>
            <a:r>
              <a:rPr lang="en-US" sz="600" dirty="0" err="1">
                <a:ea typeface="맑은 고딕"/>
              </a:rPr>
              <a:t>dfs.namenode.shared.edits.dir</a:t>
            </a:r>
            <a:r>
              <a:rPr lang="en-US" sz="600" dirty="0">
                <a:ea typeface="맑은 고딕"/>
              </a:rPr>
              <a:t>&lt;/name&gt;</a:t>
            </a:r>
          </a:p>
          <a:p>
            <a:r>
              <a:rPr lang="en-US" sz="600" dirty="0">
                <a:ea typeface="맑은 고딕"/>
              </a:rPr>
              <a:t>                &lt;value&gt;qjournal://jmj:8485;sdh:8485;khk:8485/hadoop-cluster&lt;/value&gt;</a:t>
            </a:r>
          </a:p>
          <a:p>
            <a:r>
              <a:rPr lang="en-US" sz="600" dirty="0">
                <a:ea typeface="맑은 고딕"/>
              </a:rPr>
              <a:t>        &lt;/property&gt;</a:t>
            </a:r>
          </a:p>
          <a:p>
            <a:r>
              <a:rPr lang="en-US" sz="600" dirty="0">
                <a:ea typeface="맑은 고딕"/>
              </a:rPr>
              <a:t>         &lt;property&gt;</a:t>
            </a:r>
          </a:p>
          <a:p>
            <a:r>
              <a:rPr lang="en-US" sz="600" dirty="0">
                <a:ea typeface="맑은 고딕"/>
              </a:rPr>
              <a:t>                &lt;name&gt;</a:t>
            </a:r>
            <a:r>
              <a:rPr lang="en-US" sz="600" dirty="0" err="1">
                <a:ea typeface="맑은 고딕"/>
              </a:rPr>
              <a:t>dfs.client.failover.proxy.provider.hadoop</a:t>
            </a:r>
            <a:r>
              <a:rPr lang="en-US" sz="600" dirty="0">
                <a:ea typeface="맑은 고딕"/>
              </a:rPr>
              <a:t>-cluster&lt;/name&gt;</a:t>
            </a:r>
          </a:p>
          <a:p>
            <a:r>
              <a:rPr lang="en-US" sz="600" dirty="0">
                <a:ea typeface="맑은 고딕"/>
              </a:rPr>
              <a:t>                &lt;value&gt;org.apache.hadoop.hdfs.server.namenode.ha.ConfiguredFailoverProxyProvider&lt;/value&gt;</a:t>
            </a:r>
          </a:p>
          <a:p>
            <a:r>
              <a:rPr lang="en-US" sz="600" dirty="0">
                <a:ea typeface="맑은 고딕"/>
              </a:rPr>
              <a:t>        &lt;/property&gt;</a:t>
            </a:r>
          </a:p>
          <a:p>
            <a:r>
              <a:rPr lang="en-US" sz="600" dirty="0">
                <a:ea typeface="맑은 고딕"/>
              </a:rPr>
              <a:t>        &lt;property&gt;</a:t>
            </a:r>
          </a:p>
          <a:p>
            <a:r>
              <a:rPr lang="en-US" sz="600" dirty="0">
                <a:ea typeface="맑은 고딕"/>
              </a:rPr>
              <a:t>                &lt;name&gt;</a:t>
            </a:r>
            <a:r>
              <a:rPr lang="en-US" sz="600" dirty="0" err="1">
                <a:ea typeface="맑은 고딕"/>
              </a:rPr>
              <a:t>dfs.ha.fencing.methods</a:t>
            </a:r>
            <a:r>
              <a:rPr lang="en-US" sz="600" dirty="0">
                <a:ea typeface="맑은 고딕"/>
              </a:rPr>
              <a:t>&lt;/name&gt;</a:t>
            </a:r>
          </a:p>
          <a:p>
            <a:r>
              <a:rPr lang="en-US" sz="600" dirty="0">
                <a:ea typeface="맑은 고딕"/>
              </a:rPr>
              <a:t>                &lt;value&gt;</a:t>
            </a:r>
            <a:r>
              <a:rPr lang="en-US" sz="600" dirty="0" err="1">
                <a:ea typeface="맑은 고딕"/>
              </a:rPr>
              <a:t>sshfence</a:t>
            </a:r>
            <a:r>
              <a:rPr lang="en-US" sz="600" dirty="0">
                <a:ea typeface="맑은 고딕"/>
              </a:rPr>
              <a:t>&lt;/value&gt;</a:t>
            </a:r>
          </a:p>
          <a:p>
            <a:r>
              <a:rPr lang="en-US" sz="600" dirty="0">
                <a:ea typeface="맑은 고딕"/>
              </a:rPr>
              <a:t>        &lt;/property&gt;</a:t>
            </a:r>
          </a:p>
          <a:p>
            <a:r>
              <a:rPr lang="en-US" sz="600" dirty="0">
                <a:ea typeface="맑은 고딕"/>
              </a:rPr>
              <a:t>        &lt;property&gt;</a:t>
            </a:r>
          </a:p>
          <a:p>
            <a:r>
              <a:rPr lang="en-US" sz="600" dirty="0">
                <a:ea typeface="맑은 고딕"/>
              </a:rPr>
              <a:t>                &lt;name&gt;</a:t>
            </a:r>
            <a:r>
              <a:rPr lang="en-US" sz="600" dirty="0" err="1">
                <a:ea typeface="맑은 고딕"/>
              </a:rPr>
              <a:t>dfs.ha.fencing.ssh.private</a:t>
            </a:r>
            <a:r>
              <a:rPr lang="en-US" sz="600" dirty="0">
                <a:ea typeface="맑은 고딕"/>
              </a:rPr>
              <a:t>-key-files&lt;/name&gt;</a:t>
            </a:r>
          </a:p>
          <a:p>
            <a:r>
              <a:rPr lang="en-US" sz="600" dirty="0">
                <a:ea typeface="맑은 고딕"/>
              </a:rPr>
              <a:t>                &lt;value&gt;/home/</a:t>
            </a:r>
            <a:r>
              <a:rPr lang="en-US" sz="600" dirty="0" err="1">
                <a:ea typeface="맑은 고딕"/>
              </a:rPr>
              <a:t>hadoop</a:t>
            </a:r>
            <a:r>
              <a:rPr lang="en-US" sz="600" dirty="0">
                <a:ea typeface="맑은 고딕"/>
              </a:rPr>
              <a:t>/.</a:t>
            </a:r>
            <a:r>
              <a:rPr lang="en-US" sz="600" dirty="0" err="1">
                <a:ea typeface="맑은 고딕"/>
              </a:rPr>
              <a:t>ssh</a:t>
            </a:r>
            <a:r>
              <a:rPr lang="en-US" sz="600" dirty="0">
                <a:ea typeface="맑은 고딕"/>
              </a:rPr>
              <a:t>/</a:t>
            </a:r>
            <a:r>
              <a:rPr lang="en-US" sz="600" dirty="0" err="1">
                <a:ea typeface="맑은 고딕"/>
              </a:rPr>
              <a:t>id_rsa</a:t>
            </a:r>
            <a:r>
              <a:rPr lang="en-US" sz="600" dirty="0">
                <a:ea typeface="맑은 고딕"/>
              </a:rPr>
              <a:t>&lt;/value&gt;</a:t>
            </a:r>
          </a:p>
          <a:p>
            <a:r>
              <a:rPr lang="en-US" sz="600" dirty="0">
                <a:ea typeface="맑은 고딕"/>
              </a:rPr>
              <a:t>        &lt;/property&gt;</a:t>
            </a:r>
          </a:p>
          <a:p>
            <a:r>
              <a:rPr lang="en-US" sz="600" dirty="0">
                <a:ea typeface="맑은 고딕"/>
              </a:rPr>
              <a:t>        &lt;property&gt;</a:t>
            </a:r>
          </a:p>
          <a:p>
            <a:r>
              <a:rPr lang="en-US" sz="600" dirty="0">
                <a:ea typeface="맑은 고딕"/>
              </a:rPr>
              <a:t>                &lt;name&gt;</a:t>
            </a:r>
            <a:r>
              <a:rPr lang="en-US" sz="600" dirty="0" err="1">
                <a:ea typeface="맑은 고딕"/>
              </a:rPr>
              <a:t>dfs.ha.automatic-failover.enabled</a:t>
            </a:r>
            <a:r>
              <a:rPr lang="en-US" sz="600" dirty="0">
                <a:ea typeface="맑은 고딕"/>
              </a:rPr>
              <a:t>&lt;/name&gt;</a:t>
            </a:r>
          </a:p>
          <a:p>
            <a:r>
              <a:rPr lang="en-US" sz="600" dirty="0">
                <a:ea typeface="맑은 고딕"/>
              </a:rPr>
              <a:t>                &lt;value&gt;true&lt;/value&gt;</a:t>
            </a:r>
          </a:p>
          <a:p>
            <a:r>
              <a:rPr lang="en-US" sz="600" dirty="0">
                <a:ea typeface="맑은 고딕"/>
              </a:rPr>
              <a:t>        &lt;/property&gt;</a:t>
            </a:r>
          </a:p>
          <a:p>
            <a:r>
              <a:rPr lang="en-US" sz="600" dirty="0">
                <a:ea typeface="맑은 고딕"/>
              </a:rPr>
              <a:t>        &lt;property&gt;</a:t>
            </a:r>
          </a:p>
          <a:p>
            <a:r>
              <a:rPr lang="en-US" sz="600" dirty="0">
                <a:ea typeface="맑은 고딕"/>
              </a:rPr>
              <a:t>                &lt;name&gt;</a:t>
            </a:r>
            <a:r>
              <a:rPr lang="en-US" sz="600" dirty="0" err="1">
                <a:ea typeface="맑은 고딕"/>
              </a:rPr>
              <a:t>dfs.block.size</a:t>
            </a:r>
            <a:r>
              <a:rPr lang="en-US" sz="600" dirty="0">
                <a:ea typeface="맑은 고딕"/>
              </a:rPr>
              <a:t>&lt;/name&gt;</a:t>
            </a:r>
          </a:p>
          <a:p>
            <a:r>
              <a:rPr lang="en-US" sz="600" dirty="0">
                <a:ea typeface="맑은 고딕"/>
              </a:rPr>
              <a:t>                &lt;value&gt;33554432&lt;/value&gt;</a:t>
            </a:r>
          </a:p>
          <a:p>
            <a:r>
              <a:rPr lang="en-US" sz="600" dirty="0">
                <a:ea typeface="맑은 고딕"/>
              </a:rPr>
              <a:t>        &lt;/property&gt;</a:t>
            </a:r>
          </a:p>
          <a:p>
            <a:r>
              <a:rPr lang="en-US" sz="600" dirty="0">
                <a:ea typeface="맑은 고딕"/>
              </a:rPr>
              <a:t>        &lt;property&gt;</a:t>
            </a:r>
          </a:p>
          <a:p>
            <a:r>
              <a:rPr lang="en-US" sz="600" dirty="0">
                <a:ea typeface="맑은 고딕"/>
              </a:rPr>
              <a:t>                &lt;name&gt;</a:t>
            </a:r>
            <a:r>
              <a:rPr lang="en-US" sz="600" dirty="0" err="1">
                <a:ea typeface="맑은 고딕"/>
              </a:rPr>
              <a:t>dfs.hosts.exclude</a:t>
            </a:r>
            <a:r>
              <a:rPr lang="en-US" sz="600" dirty="0">
                <a:ea typeface="맑은 고딕"/>
              </a:rPr>
              <a:t>&lt;/name&gt;</a:t>
            </a:r>
          </a:p>
          <a:p>
            <a:r>
              <a:rPr lang="en-US" sz="600" dirty="0">
                <a:ea typeface="맑은 고딕"/>
              </a:rPr>
              <a:t>                &lt;value&gt;/home/</a:t>
            </a:r>
            <a:r>
              <a:rPr lang="en-US" sz="600" dirty="0" err="1">
                <a:ea typeface="맑은 고딕"/>
              </a:rPr>
              <a:t>hadoop</a:t>
            </a:r>
            <a:r>
              <a:rPr lang="en-US" sz="600" dirty="0">
                <a:ea typeface="맑은 고딕"/>
              </a:rPr>
              <a:t>/hadoop2/</a:t>
            </a:r>
            <a:r>
              <a:rPr lang="en-US" sz="600" dirty="0" err="1">
                <a:ea typeface="맑은 고딕"/>
              </a:rPr>
              <a:t>etc</a:t>
            </a:r>
            <a:r>
              <a:rPr lang="en-US" sz="600" dirty="0">
                <a:ea typeface="맑은 고딕"/>
              </a:rPr>
              <a:t>/</a:t>
            </a:r>
            <a:r>
              <a:rPr lang="en-US" sz="600" dirty="0" err="1">
                <a:ea typeface="맑은 고딕"/>
              </a:rPr>
              <a:t>hadoop</a:t>
            </a:r>
            <a:r>
              <a:rPr lang="en-US" sz="600" dirty="0">
                <a:ea typeface="맑은 고딕"/>
              </a:rPr>
              <a:t>/</a:t>
            </a:r>
            <a:r>
              <a:rPr lang="en-US" sz="600" dirty="0" err="1">
                <a:ea typeface="맑은 고딕"/>
              </a:rPr>
              <a:t>exclude_list</a:t>
            </a:r>
            <a:r>
              <a:rPr lang="en-US" sz="600" dirty="0">
                <a:ea typeface="맑은 고딕"/>
              </a:rPr>
              <a:t>&lt;/value&gt;</a:t>
            </a:r>
          </a:p>
          <a:p>
            <a:r>
              <a:rPr lang="en-US" sz="600" dirty="0">
                <a:ea typeface="맑은 고딕"/>
              </a:rPr>
              <a:t>        &lt;/property&gt;</a:t>
            </a:r>
          </a:p>
          <a:p>
            <a:r>
              <a:rPr lang="en-US" sz="600" dirty="0">
                <a:ea typeface="맑은 고딕"/>
              </a:rPr>
              <a:t>        &lt;property&gt;</a:t>
            </a:r>
          </a:p>
          <a:p>
            <a:r>
              <a:rPr lang="en-US" sz="600" dirty="0">
                <a:ea typeface="맑은 고딕"/>
              </a:rPr>
              <a:t>                &lt;name&gt;</a:t>
            </a:r>
            <a:r>
              <a:rPr lang="en-US" sz="600" dirty="0" err="1">
                <a:ea typeface="맑은 고딕"/>
              </a:rPr>
              <a:t>mapred.hosts.exclude</a:t>
            </a:r>
            <a:r>
              <a:rPr lang="en-US" sz="600" dirty="0">
                <a:ea typeface="맑은 고딕"/>
              </a:rPr>
              <a:t>&lt;/name&gt;</a:t>
            </a:r>
          </a:p>
          <a:p>
            <a:r>
              <a:rPr lang="en-US" sz="600" dirty="0">
                <a:ea typeface="맑은 고딕"/>
              </a:rPr>
              <a:t>                &lt;value&gt;/home/</a:t>
            </a:r>
            <a:r>
              <a:rPr lang="en-US" sz="600" dirty="0" err="1">
                <a:ea typeface="맑은 고딕"/>
              </a:rPr>
              <a:t>hadoop</a:t>
            </a:r>
            <a:r>
              <a:rPr lang="en-US" sz="600" dirty="0">
                <a:ea typeface="맑은 고딕"/>
              </a:rPr>
              <a:t>/hadoop2/</a:t>
            </a:r>
            <a:r>
              <a:rPr lang="en-US" sz="600" dirty="0" err="1">
                <a:ea typeface="맑은 고딕"/>
              </a:rPr>
              <a:t>etc</a:t>
            </a:r>
            <a:r>
              <a:rPr lang="en-US" sz="600" dirty="0">
                <a:ea typeface="맑은 고딕"/>
              </a:rPr>
              <a:t>/</a:t>
            </a:r>
            <a:r>
              <a:rPr lang="en-US" sz="600" dirty="0" err="1">
                <a:ea typeface="맑은 고딕"/>
              </a:rPr>
              <a:t>hadoop</a:t>
            </a:r>
            <a:r>
              <a:rPr lang="en-US" sz="600" dirty="0">
                <a:ea typeface="맑은 고딕"/>
              </a:rPr>
              <a:t>/</a:t>
            </a:r>
            <a:r>
              <a:rPr lang="en-US" sz="600" dirty="0" err="1">
                <a:ea typeface="맑은 고딕"/>
              </a:rPr>
              <a:t>exclude_list</a:t>
            </a:r>
            <a:r>
              <a:rPr lang="en-US" sz="600" dirty="0">
                <a:ea typeface="맑은 고딕"/>
              </a:rPr>
              <a:t>&lt;/value&gt;</a:t>
            </a:r>
          </a:p>
          <a:p>
            <a:r>
              <a:rPr lang="en-US" sz="600" dirty="0">
                <a:ea typeface="맑은 고딕"/>
              </a:rPr>
              <a:t>        &lt;/property&gt;</a:t>
            </a:r>
          </a:p>
          <a:p>
            <a:r>
              <a:rPr lang="en-US" sz="600" dirty="0">
                <a:ea typeface="맑은 고딕"/>
              </a:rPr>
              <a:t>        &lt;property&gt;</a:t>
            </a:r>
          </a:p>
          <a:p>
            <a:r>
              <a:rPr lang="en-US" sz="600" dirty="0">
                <a:ea typeface="맑은 고딕"/>
              </a:rPr>
              <a:t>                &lt;name&gt;</a:t>
            </a:r>
            <a:r>
              <a:rPr lang="en-US" sz="600" dirty="0" err="1">
                <a:ea typeface="맑은 고딕"/>
              </a:rPr>
              <a:t>dfs.hosts</a:t>
            </a:r>
            <a:r>
              <a:rPr lang="en-US" sz="600" dirty="0">
                <a:ea typeface="맑은 고딕"/>
              </a:rPr>
              <a:t>&lt;/name&gt;</a:t>
            </a:r>
          </a:p>
          <a:p>
            <a:r>
              <a:rPr lang="en-US" sz="600" dirty="0">
                <a:ea typeface="맑은 고딕"/>
              </a:rPr>
              <a:t>                &lt;value&gt;/home/</a:t>
            </a:r>
            <a:r>
              <a:rPr lang="en-US" sz="600" dirty="0" err="1">
                <a:ea typeface="맑은 고딕"/>
              </a:rPr>
              <a:t>hadoop</a:t>
            </a:r>
            <a:r>
              <a:rPr lang="en-US" sz="600" dirty="0">
                <a:ea typeface="맑은 고딕"/>
              </a:rPr>
              <a:t>/hadoop2/</a:t>
            </a:r>
            <a:r>
              <a:rPr lang="en-US" sz="600" dirty="0" err="1">
                <a:ea typeface="맑은 고딕"/>
              </a:rPr>
              <a:t>etc</a:t>
            </a:r>
            <a:r>
              <a:rPr lang="en-US" sz="600" dirty="0">
                <a:ea typeface="맑은 고딕"/>
              </a:rPr>
              <a:t>/</a:t>
            </a:r>
            <a:r>
              <a:rPr lang="en-US" sz="600" dirty="0" err="1">
                <a:ea typeface="맑은 고딕"/>
              </a:rPr>
              <a:t>hadoop</a:t>
            </a:r>
            <a:r>
              <a:rPr lang="en-US" sz="600" dirty="0">
                <a:ea typeface="맑은 고딕"/>
              </a:rPr>
              <a:t>/</a:t>
            </a:r>
            <a:r>
              <a:rPr lang="en-US" sz="600" dirty="0" err="1">
                <a:ea typeface="맑은 고딕"/>
              </a:rPr>
              <a:t>include_list</a:t>
            </a:r>
            <a:r>
              <a:rPr lang="en-US" sz="600" dirty="0">
                <a:ea typeface="맑은 고딕"/>
              </a:rPr>
              <a:t>&lt;/value&gt;</a:t>
            </a:r>
          </a:p>
          <a:p>
            <a:r>
              <a:rPr lang="en-US" sz="600" dirty="0">
                <a:ea typeface="맑은 고딕"/>
              </a:rPr>
              <a:t>        &lt;/property&gt;</a:t>
            </a:r>
          </a:p>
          <a:p>
            <a:r>
              <a:rPr lang="en-US" sz="600" dirty="0">
                <a:ea typeface="맑은 고딕"/>
              </a:rPr>
              <a:t>&lt;/configuration&gt;</a:t>
            </a:r>
          </a:p>
          <a:p>
            <a:endParaRPr lang="en-US" sz="800" dirty="0">
              <a:ea typeface="맑은 고딕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C1D29D-1920-40CE-B745-D0F01BA8F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90" y="1071942"/>
            <a:ext cx="5490886" cy="5701862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78EEA9F-BAC3-4FC5-AFF5-B8D4F467D8E9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E5ECBFA-AB24-4408-8E43-CD9AAA76E79C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C4DCA01-4A46-4946-8D8B-4DAD6A34F0CE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D8C054DC-AE6A-41D8-ACFB-70B4FDF60B44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D7C44C00-585F-4BCA-880E-C7ADA30FF800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57A0F189-3412-44A8-9905-3909DDD1CD56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B274FC4-011C-41AA-A5E9-99421C04C9D9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완전 분산 모드</a:t>
            </a:r>
          </a:p>
        </p:txBody>
      </p:sp>
    </p:spTree>
    <p:extLst>
      <p:ext uri="{BB962C8B-B14F-4D97-AF65-F5344CB8AC3E}">
        <p14:creationId xmlns:p14="http://schemas.microsoft.com/office/powerpoint/2010/main" val="249703923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992412"/>
            <a:ext cx="6008913" cy="59093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ea typeface="맑은 고딕"/>
              </a:rPr>
              <a:t>hadoop2/etc/hadoop/ 디렉토리에서 vim </a:t>
            </a:r>
            <a:r>
              <a:rPr lang="en-US" altLang="ko-KR" dirty="0" err="1">
                <a:ea typeface="맑은 고딕"/>
              </a:rPr>
              <a:t>편집기</a:t>
            </a:r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yarn-site.xml </a:t>
            </a:r>
            <a:r>
              <a:rPr lang="en-US" altLang="ko-KR" dirty="0" err="1">
                <a:ea typeface="맑은 고딕"/>
              </a:rPr>
              <a:t>파일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편집</a:t>
            </a:r>
            <a:endParaRPr lang="en-US" altLang="ko-KR" dirty="0">
              <a:ea typeface="맑은 고딕"/>
            </a:endParaRPr>
          </a:p>
          <a:p>
            <a:endParaRPr lang="en-US" altLang="ko-KR" sz="800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[</a:t>
            </a:r>
            <a:r>
              <a:rPr lang="en-US" sz="1100" dirty="0" err="1">
                <a:ea typeface="맑은 고딕"/>
              </a:rPr>
              <a:t>hadoop@localhost</a:t>
            </a:r>
            <a:r>
              <a:rPr lang="en-US" sz="1100" dirty="0">
                <a:ea typeface="맑은 고딕"/>
              </a:rPr>
              <a:t> </a:t>
            </a:r>
            <a:r>
              <a:rPr lang="en-US" sz="1100" dirty="0" err="1">
                <a:ea typeface="맑은 고딕"/>
              </a:rPr>
              <a:t>hadoop</a:t>
            </a:r>
            <a:r>
              <a:rPr lang="en-US" sz="1100" dirty="0">
                <a:ea typeface="맑은 고딕"/>
              </a:rPr>
              <a:t>]$ vim yarn-site.xml</a:t>
            </a:r>
            <a:endParaRPr lang="en-US" altLang="ko-KR" dirty="0">
              <a:ea typeface="맑은 고딕"/>
            </a:endParaRPr>
          </a:p>
          <a:p>
            <a:endParaRPr lang="en-US" sz="600" dirty="0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&lt;configuration&gt;&lt;/configuration&gt;</a:t>
            </a:r>
            <a:r>
              <a:rPr lang="ko-KR" altLang="en-US" sz="1100" dirty="0">
                <a:ea typeface="맑은 고딕"/>
              </a:rPr>
              <a:t> </a:t>
            </a:r>
            <a:r>
              <a:rPr lang="ko-KR" sz="1100" dirty="0">
                <a:ea typeface="맑은 고딕"/>
              </a:rPr>
              <a:t>부분</a:t>
            </a:r>
            <a:r>
              <a:rPr lang="ko-KR" altLang="en-US" sz="1100" dirty="0">
                <a:ea typeface="맑은 고딕"/>
              </a:rPr>
              <a:t> </a:t>
            </a:r>
            <a:r>
              <a:rPr lang="ko-KR" sz="1100" dirty="0">
                <a:ea typeface="맑은 고딕"/>
              </a:rPr>
              <a:t>안에 수정해야함</a:t>
            </a:r>
            <a:endParaRPr lang="en-US" altLang="ko-KR" sz="1100" dirty="0">
              <a:ea typeface="맑은 고딕"/>
            </a:endParaRPr>
          </a:p>
          <a:p>
            <a:endParaRPr lang="en-US" sz="600" dirty="0"/>
          </a:p>
          <a:p>
            <a:r>
              <a:rPr lang="en-US" altLang="ko-KR" sz="600" dirty="0">
                <a:ea typeface="맑은 고딕"/>
              </a:rPr>
              <a:t>&lt;configuration&gt;</a:t>
            </a:r>
          </a:p>
          <a:p>
            <a:r>
              <a:rPr lang="en-US" altLang="ko-KR" sz="600" dirty="0">
                <a:ea typeface="맑은 고딕"/>
              </a:rPr>
              <a:t>        &lt;property&gt;</a:t>
            </a:r>
          </a:p>
          <a:p>
            <a:r>
              <a:rPr lang="en-US" altLang="ko-KR" sz="600" dirty="0">
                <a:ea typeface="맑은 고딕"/>
              </a:rPr>
              <a:t>                &lt;name&gt;</a:t>
            </a:r>
            <a:r>
              <a:rPr lang="en-US" altLang="ko-KR" sz="600" dirty="0" err="1">
                <a:ea typeface="맑은 고딕"/>
              </a:rPr>
              <a:t>yarn.nodemanager.aux</a:t>
            </a:r>
            <a:r>
              <a:rPr lang="en-US" altLang="ko-KR" sz="600" dirty="0">
                <a:ea typeface="맑은 고딕"/>
              </a:rPr>
              <a:t>-services&lt;/name&gt;</a:t>
            </a:r>
          </a:p>
          <a:p>
            <a:r>
              <a:rPr lang="en-US" altLang="ko-KR" sz="600" dirty="0">
                <a:ea typeface="맑은 고딕"/>
              </a:rPr>
              <a:t>                &lt;value&gt;</a:t>
            </a:r>
            <a:r>
              <a:rPr lang="en-US" altLang="ko-KR" sz="600" dirty="0" err="1">
                <a:ea typeface="맑은 고딕"/>
              </a:rPr>
              <a:t>mapreduce_shuffle,spark_shuffle</a:t>
            </a:r>
            <a:r>
              <a:rPr lang="en-US" altLang="ko-KR" sz="600" dirty="0">
                <a:ea typeface="맑은 고딕"/>
              </a:rPr>
              <a:t>&lt;/value&gt;</a:t>
            </a:r>
          </a:p>
          <a:p>
            <a:r>
              <a:rPr lang="en-US" altLang="ko-KR" sz="600" dirty="0">
                <a:ea typeface="맑은 고딕"/>
              </a:rPr>
              <a:t>        &lt;/property&gt;</a:t>
            </a:r>
          </a:p>
          <a:p>
            <a:r>
              <a:rPr lang="en-US" altLang="ko-KR" sz="600" dirty="0">
                <a:ea typeface="맑은 고딕"/>
              </a:rPr>
              <a:t>        &lt;property&gt;</a:t>
            </a:r>
          </a:p>
          <a:p>
            <a:r>
              <a:rPr lang="en-US" altLang="ko-KR" sz="600" dirty="0">
                <a:ea typeface="맑은 고딕"/>
              </a:rPr>
              <a:t>                &lt;name&gt;</a:t>
            </a:r>
            <a:r>
              <a:rPr lang="en-US" altLang="ko-KR" sz="600" dirty="0" err="1">
                <a:ea typeface="맑은 고딕"/>
              </a:rPr>
              <a:t>yarn.nodemanager.aux-services.mapreduce_shuffle.class</a:t>
            </a:r>
            <a:r>
              <a:rPr lang="en-US" altLang="ko-KR" sz="600" dirty="0">
                <a:ea typeface="맑은 고딕"/>
              </a:rPr>
              <a:t>&lt;/name&gt;</a:t>
            </a:r>
          </a:p>
          <a:p>
            <a:r>
              <a:rPr lang="en-US" altLang="ko-KR" sz="600" dirty="0">
                <a:ea typeface="맑은 고딕"/>
              </a:rPr>
              <a:t>                &lt;value&gt;</a:t>
            </a:r>
            <a:r>
              <a:rPr lang="en-US" altLang="ko-KR" sz="600" dirty="0" err="1">
                <a:ea typeface="맑은 고딕"/>
              </a:rPr>
              <a:t>org.apache.hadoop.mapred.ShuffleHandler</a:t>
            </a:r>
            <a:r>
              <a:rPr lang="en-US" altLang="ko-KR" sz="600" dirty="0">
                <a:ea typeface="맑은 고딕"/>
              </a:rPr>
              <a:t>&lt;/value&gt;</a:t>
            </a:r>
          </a:p>
          <a:p>
            <a:r>
              <a:rPr lang="en-US" altLang="ko-KR" sz="600" dirty="0">
                <a:ea typeface="맑은 고딕"/>
              </a:rPr>
              <a:t>        &lt;/property&gt;</a:t>
            </a:r>
          </a:p>
          <a:p>
            <a:r>
              <a:rPr lang="en-US" altLang="ko-KR" sz="600" dirty="0">
                <a:ea typeface="맑은 고딕"/>
              </a:rPr>
              <a:t>        &lt;property&gt;</a:t>
            </a:r>
          </a:p>
          <a:p>
            <a:r>
              <a:rPr lang="en-US" altLang="ko-KR" sz="600" dirty="0">
                <a:ea typeface="맑은 고딕"/>
              </a:rPr>
              <a:t>                &lt;name&gt;</a:t>
            </a:r>
            <a:r>
              <a:rPr lang="en-US" altLang="ko-KR" sz="600" dirty="0" err="1">
                <a:ea typeface="맑은 고딕"/>
              </a:rPr>
              <a:t>yarn.naodemanager.aux-services.spark_shuffle.class</a:t>
            </a:r>
            <a:r>
              <a:rPr lang="en-US" altLang="ko-KR" sz="600" dirty="0">
                <a:ea typeface="맑은 고딕"/>
              </a:rPr>
              <a:t>&lt;/name&gt;</a:t>
            </a:r>
          </a:p>
          <a:p>
            <a:r>
              <a:rPr lang="en-US" altLang="ko-KR" sz="600" dirty="0">
                <a:ea typeface="맑은 고딕"/>
              </a:rPr>
              <a:t>                &lt;value&gt;</a:t>
            </a:r>
            <a:r>
              <a:rPr lang="en-US" altLang="ko-KR" sz="600" dirty="0" err="1">
                <a:ea typeface="맑은 고딕"/>
              </a:rPr>
              <a:t>org.apache.spark.network.yarn.YarnShuffleService</a:t>
            </a:r>
            <a:r>
              <a:rPr lang="en-US" altLang="ko-KR" sz="600" dirty="0">
                <a:ea typeface="맑은 고딕"/>
              </a:rPr>
              <a:t>&lt;/value&gt;</a:t>
            </a:r>
          </a:p>
          <a:p>
            <a:r>
              <a:rPr lang="en-US" altLang="ko-KR" sz="600" dirty="0">
                <a:ea typeface="맑은 고딕"/>
              </a:rPr>
              <a:t>        &lt;/property&gt;</a:t>
            </a:r>
          </a:p>
          <a:p>
            <a:r>
              <a:rPr lang="en-US" altLang="ko-KR" sz="600" dirty="0">
                <a:ea typeface="맑은 고딕"/>
              </a:rPr>
              <a:t>        &lt;property&gt;</a:t>
            </a:r>
          </a:p>
          <a:p>
            <a:r>
              <a:rPr lang="en-US" altLang="ko-KR" sz="600" dirty="0">
                <a:ea typeface="맑은 고딕"/>
              </a:rPr>
              <a:t>                &lt;name&gt;</a:t>
            </a:r>
            <a:r>
              <a:rPr lang="en-US" altLang="ko-KR" sz="600" dirty="0" err="1">
                <a:ea typeface="맑은 고딕"/>
              </a:rPr>
              <a:t>spark.yarn.shuffle.stopOnFailure</a:t>
            </a:r>
            <a:r>
              <a:rPr lang="en-US" altLang="ko-KR" sz="600" dirty="0">
                <a:ea typeface="맑은 고딕"/>
              </a:rPr>
              <a:t>&lt;/name&gt;</a:t>
            </a:r>
          </a:p>
          <a:p>
            <a:r>
              <a:rPr lang="en-US" altLang="ko-KR" sz="600" dirty="0">
                <a:ea typeface="맑은 고딕"/>
              </a:rPr>
              <a:t>                &lt;value&gt;false&lt;/value&gt;</a:t>
            </a:r>
          </a:p>
          <a:p>
            <a:r>
              <a:rPr lang="en-US" altLang="ko-KR" sz="600" dirty="0">
                <a:ea typeface="맑은 고딕"/>
              </a:rPr>
              <a:t>        &lt;/property&gt;</a:t>
            </a:r>
          </a:p>
          <a:p>
            <a:r>
              <a:rPr lang="en-US" altLang="ko-KR" sz="600" dirty="0">
                <a:ea typeface="맑은 고딕"/>
              </a:rPr>
              <a:t>        &lt;property&gt;</a:t>
            </a:r>
          </a:p>
          <a:p>
            <a:r>
              <a:rPr lang="en-US" altLang="ko-KR" sz="600" dirty="0">
                <a:ea typeface="맑은 고딕"/>
              </a:rPr>
              <a:t>                &lt;name&gt;</a:t>
            </a:r>
            <a:r>
              <a:rPr lang="en-US" altLang="ko-KR" sz="600" dirty="0" err="1">
                <a:ea typeface="맑은 고딕"/>
              </a:rPr>
              <a:t>yarn.nodemanager.local-dirs</a:t>
            </a:r>
            <a:r>
              <a:rPr lang="en-US" altLang="ko-KR" sz="600" dirty="0">
                <a:ea typeface="맑은 고딕"/>
              </a:rPr>
              <a:t>&lt;/name&gt;</a:t>
            </a:r>
          </a:p>
          <a:p>
            <a:r>
              <a:rPr lang="en-US" altLang="ko-KR" sz="600" dirty="0">
                <a:ea typeface="맑은 고딕"/>
              </a:rPr>
              <a:t>                &lt;value&gt;/home/</a:t>
            </a:r>
            <a:r>
              <a:rPr lang="en-US" altLang="ko-KR" sz="600" dirty="0" err="1">
                <a:ea typeface="맑은 고딕"/>
              </a:rPr>
              <a:t>hadoop</a:t>
            </a:r>
            <a:r>
              <a:rPr lang="en-US" altLang="ko-KR" sz="600" dirty="0">
                <a:ea typeface="맑은 고딕"/>
              </a:rPr>
              <a:t>/yarn/nm-local-</a:t>
            </a:r>
            <a:r>
              <a:rPr lang="en-US" altLang="ko-KR" sz="600" dirty="0" err="1">
                <a:ea typeface="맑은 고딕"/>
              </a:rPr>
              <a:t>dir</a:t>
            </a:r>
            <a:r>
              <a:rPr lang="en-US" altLang="ko-KR" sz="600" dirty="0">
                <a:ea typeface="맑은 고딕"/>
              </a:rPr>
              <a:t>&lt;/value&gt;</a:t>
            </a:r>
          </a:p>
          <a:p>
            <a:r>
              <a:rPr lang="en-US" altLang="ko-KR" sz="600" dirty="0">
                <a:ea typeface="맑은 고딕"/>
              </a:rPr>
              <a:t>        &lt;/property&gt;</a:t>
            </a:r>
          </a:p>
          <a:p>
            <a:r>
              <a:rPr lang="en-US" altLang="ko-KR" sz="600" dirty="0">
                <a:ea typeface="맑은 고딕"/>
              </a:rPr>
              <a:t>        &lt;property&gt;</a:t>
            </a:r>
          </a:p>
          <a:p>
            <a:r>
              <a:rPr lang="en-US" altLang="ko-KR" sz="600" dirty="0">
                <a:ea typeface="맑은 고딕"/>
              </a:rPr>
              <a:t>                &lt;name&gt;yarn.resourcemanager.fs.state-store.url&lt;/name&gt;</a:t>
            </a:r>
          </a:p>
          <a:p>
            <a:r>
              <a:rPr lang="en-US" altLang="ko-KR" sz="600" dirty="0">
                <a:ea typeface="맑은 고딕"/>
              </a:rPr>
              <a:t>                &lt;value&gt;/home/</a:t>
            </a:r>
            <a:r>
              <a:rPr lang="en-US" altLang="ko-KR" sz="600" dirty="0" err="1">
                <a:ea typeface="맑은 고딕"/>
              </a:rPr>
              <a:t>hadoop</a:t>
            </a:r>
            <a:r>
              <a:rPr lang="en-US" altLang="ko-KR" sz="600" dirty="0">
                <a:ea typeface="맑은 고딕"/>
              </a:rPr>
              <a:t>/data/yarn/system/</a:t>
            </a:r>
            <a:r>
              <a:rPr lang="en-US" altLang="ko-KR" sz="600" dirty="0" err="1">
                <a:ea typeface="맑은 고딕"/>
              </a:rPr>
              <a:t>rmstore</a:t>
            </a:r>
            <a:r>
              <a:rPr lang="en-US" altLang="ko-KR" sz="600" dirty="0">
                <a:ea typeface="맑은 고딕"/>
              </a:rPr>
              <a:t>&lt;/value&gt;</a:t>
            </a:r>
          </a:p>
          <a:p>
            <a:r>
              <a:rPr lang="en-US" altLang="ko-KR" sz="600" dirty="0">
                <a:ea typeface="맑은 고딕"/>
              </a:rPr>
              <a:t>        &lt;/property&gt;</a:t>
            </a:r>
          </a:p>
          <a:p>
            <a:r>
              <a:rPr lang="en-US" altLang="ko-KR" sz="600" dirty="0">
                <a:ea typeface="맑은 고딕"/>
              </a:rPr>
              <a:t>        &lt;property&gt;</a:t>
            </a:r>
          </a:p>
          <a:p>
            <a:r>
              <a:rPr lang="en-US" altLang="ko-KR" sz="600" dirty="0">
                <a:ea typeface="맑은 고딕"/>
              </a:rPr>
              <a:t>                &lt;name&gt;</a:t>
            </a:r>
            <a:r>
              <a:rPr lang="en-US" altLang="ko-KR" sz="600" dirty="0" err="1">
                <a:ea typeface="맑은 고딕"/>
              </a:rPr>
              <a:t>yarn.resourcemanager.hostname</a:t>
            </a:r>
            <a:r>
              <a:rPr lang="en-US" altLang="ko-KR" sz="600" dirty="0">
                <a:ea typeface="맑은 고딕"/>
              </a:rPr>
              <a:t>&lt;/name&gt;</a:t>
            </a:r>
          </a:p>
          <a:p>
            <a:r>
              <a:rPr lang="en-US" altLang="ko-KR" sz="600" dirty="0">
                <a:ea typeface="맑은 고딕"/>
              </a:rPr>
              <a:t>                &lt;value&gt;</a:t>
            </a:r>
            <a:r>
              <a:rPr lang="en-US" altLang="ko-KR" sz="600" dirty="0" err="1">
                <a:ea typeface="맑은 고딕"/>
              </a:rPr>
              <a:t>jmj</a:t>
            </a:r>
            <a:r>
              <a:rPr lang="en-US" altLang="ko-KR" sz="600" dirty="0">
                <a:ea typeface="맑은 고딕"/>
              </a:rPr>
              <a:t>&lt;/value&gt;</a:t>
            </a:r>
          </a:p>
          <a:p>
            <a:r>
              <a:rPr lang="en-US" altLang="ko-KR" sz="600" dirty="0">
                <a:ea typeface="맑은 고딕"/>
              </a:rPr>
              <a:t>        &lt;/property&gt;</a:t>
            </a:r>
          </a:p>
          <a:p>
            <a:r>
              <a:rPr lang="en-US" altLang="ko-KR" sz="600" dirty="0">
                <a:ea typeface="맑은 고딕"/>
              </a:rPr>
              <a:t>        &lt;property&gt;</a:t>
            </a:r>
          </a:p>
          <a:p>
            <a:r>
              <a:rPr lang="en-US" altLang="ko-KR" sz="600" dirty="0">
                <a:ea typeface="맑은 고딕"/>
              </a:rPr>
              <a:t>                &lt;name&gt;</a:t>
            </a:r>
            <a:r>
              <a:rPr lang="en-US" altLang="ko-KR" sz="600" dirty="0" err="1">
                <a:ea typeface="맑은 고딕"/>
              </a:rPr>
              <a:t>yarn.web-proxy.address</a:t>
            </a:r>
            <a:r>
              <a:rPr lang="en-US" altLang="ko-KR" sz="600" dirty="0">
                <a:ea typeface="맑은 고딕"/>
              </a:rPr>
              <a:t>&lt;/name&gt;</a:t>
            </a:r>
          </a:p>
          <a:p>
            <a:r>
              <a:rPr lang="en-US" altLang="ko-KR" sz="600" dirty="0">
                <a:ea typeface="맑은 고딕"/>
              </a:rPr>
              <a:t>                &lt;value&gt;0.0.0.0:8089&lt;/value&gt;</a:t>
            </a:r>
          </a:p>
          <a:p>
            <a:r>
              <a:rPr lang="en-US" altLang="ko-KR" sz="600" dirty="0">
                <a:ea typeface="맑은 고딕"/>
              </a:rPr>
              <a:t>        &lt;/property&gt;</a:t>
            </a:r>
          </a:p>
          <a:p>
            <a:r>
              <a:rPr lang="en-US" altLang="ko-KR" sz="600" dirty="0">
                <a:ea typeface="맑은 고딕"/>
              </a:rPr>
              <a:t>        &lt;property&gt;</a:t>
            </a:r>
          </a:p>
          <a:p>
            <a:r>
              <a:rPr lang="en-US" altLang="ko-KR" sz="600" dirty="0">
                <a:ea typeface="맑은 고딕"/>
              </a:rPr>
              <a:t>                &lt;name&gt;</a:t>
            </a:r>
            <a:r>
              <a:rPr lang="en-US" altLang="ko-KR" sz="600" dirty="0" err="1">
                <a:ea typeface="맑은 고딕"/>
              </a:rPr>
              <a:t>yarn.nodemanager.recovery.enabled</a:t>
            </a:r>
            <a:r>
              <a:rPr lang="en-US" altLang="ko-KR" sz="600" dirty="0">
                <a:ea typeface="맑은 고딕"/>
              </a:rPr>
              <a:t>&lt;/name&gt;</a:t>
            </a:r>
          </a:p>
          <a:p>
            <a:r>
              <a:rPr lang="en-US" altLang="ko-KR" sz="600" dirty="0">
                <a:ea typeface="맑은 고딕"/>
              </a:rPr>
              <a:t>                &lt;value&gt;true&lt;/value&gt;</a:t>
            </a:r>
          </a:p>
          <a:p>
            <a:r>
              <a:rPr lang="en-US" altLang="ko-KR" sz="600" dirty="0">
                <a:ea typeface="맑은 고딕"/>
              </a:rPr>
              <a:t>        &lt;/property&gt;</a:t>
            </a:r>
          </a:p>
          <a:p>
            <a:r>
              <a:rPr lang="en-US" altLang="ko-KR" sz="600" dirty="0">
                <a:ea typeface="맑은 고딕"/>
              </a:rPr>
              <a:t>        &lt;property&gt;</a:t>
            </a:r>
          </a:p>
          <a:p>
            <a:r>
              <a:rPr lang="en-US" altLang="ko-KR" sz="600" dirty="0">
                <a:ea typeface="맑은 고딕"/>
              </a:rPr>
              <a:t>                &lt;name&gt;</a:t>
            </a:r>
            <a:r>
              <a:rPr lang="en-US" altLang="ko-KR" sz="600" dirty="0" err="1">
                <a:ea typeface="맑은 고딕"/>
              </a:rPr>
              <a:t>yarn.nodemanager.address</a:t>
            </a:r>
            <a:r>
              <a:rPr lang="en-US" altLang="ko-KR" sz="600" dirty="0">
                <a:ea typeface="맑은 고딕"/>
              </a:rPr>
              <a:t>&lt;/name&gt;</a:t>
            </a:r>
          </a:p>
          <a:p>
            <a:r>
              <a:rPr lang="en-US" altLang="ko-KR" sz="600" dirty="0">
                <a:ea typeface="맑은 고딕"/>
              </a:rPr>
              <a:t>                &lt;value&gt;0.0.0.0:45454&lt;/value&gt;</a:t>
            </a:r>
          </a:p>
          <a:p>
            <a:r>
              <a:rPr lang="en-US" altLang="ko-KR" sz="600" dirty="0">
                <a:ea typeface="맑은 고딕"/>
              </a:rPr>
              <a:t>        &lt;/property&gt;</a:t>
            </a:r>
          </a:p>
          <a:p>
            <a:r>
              <a:rPr lang="en-US" altLang="ko-KR" sz="600" dirty="0">
                <a:ea typeface="맑은 고딕"/>
              </a:rPr>
              <a:t>        &lt;property&gt;</a:t>
            </a:r>
          </a:p>
          <a:p>
            <a:r>
              <a:rPr lang="en-US" altLang="ko-KR" sz="600" dirty="0">
                <a:ea typeface="맑은 고딕"/>
              </a:rPr>
              <a:t>                &lt;name&gt;</a:t>
            </a:r>
            <a:r>
              <a:rPr lang="en-US" altLang="ko-KR" sz="600" dirty="0" err="1">
                <a:ea typeface="맑은 고딕"/>
              </a:rPr>
              <a:t>yarn.nodemanager.pmem</a:t>
            </a:r>
            <a:r>
              <a:rPr lang="en-US" altLang="ko-KR" sz="600" dirty="0">
                <a:ea typeface="맑은 고딕"/>
              </a:rPr>
              <a:t>-check-enabled&lt;/name&gt;</a:t>
            </a:r>
          </a:p>
          <a:p>
            <a:r>
              <a:rPr lang="en-US" altLang="ko-KR" sz="600" dirty="0">
                <a:ea typeface="맑은 고딕"/>
              </a:rPr>
              <a:t>                &lt;value&gt;false&lt;/value&gt;</a:t>
            </a:r>
          </a:p>
          <a:p>
            <a:r>
              <a:rPr lang="en-US" altLang="ko-KR" sz="600" dirty="0">
                <a:ea typeface="맑은 고딕"/>
              </a:rPr>
              <a:t>        &lt;/property&gt;</a:t>
            </a:r>
          </a:p>
          <a:p>
            <a:r>
              <a:rPr lang="en-US" altLang="ko-KR" sz="600" dirty="0">
                <a:ea typeface="맑은 고딕"/>
              </a:rPr>
              <a:t>        &lt;property&gt;</a:t>
            </a:r>
          </a:p>
          <a:p>
            <a:r>
              <a:rPr lang="en-US" altLang="ko-KR" sz="600" dirty="0">
                <a:ea typeface="맑은 고딕"/>
              </a:rPr>
              <a:t>                &lt;name&gt;</a:t>
            </a:r>
            <a:r>
              <a:rPr lang="en-US" altLang="ko-KR" sz="600" dirty="0" err="1">
                <a:ea typeface="맑은 고딕"/>
              </a:rPr>
              <a:t>yarn.nodemanager.vmem</a:t>
            </a:r>
            <a:r>
              <a:rPr lang="en-US" altLang="ko-KR" sz="600" dirty="0">
                <a:ea typeface="맑은 고딕"/>
              </a:rPr>
              <a:t>-check-enabled&lt;/name&gt;</a:t>
            </a:r>
          </a:p>
          <a:p>
            <a:r>
              <a:rPr lang="en-US" altLang="ko-KR" sz="600" dirty="0">
                <a:ea typeface="맑은 고딕"/>
              </a:rPr>
              <a:t>                &lt;value&gt;false&lt;/value&gt;</a:t>
            </a:r>
          </a:p>
          <a:p>
            <a:r>
              <a:rPr lang="en-US" altLang="ko-KR" sz="600" dirty="0">
                <a:ea typeface="맑은 고딕"/>
              </a:rPr>
              <a:t>        &lt;/property&gt;</a:t>
            </a:r>
          </a:p>
          <a:p>
            <a:r>
              <a:rPr lang="en-US" altLang="ko-KR" sz="600" dirty="0">
                <a:ea typeface="맑은 고딕"/>
              </a:rPr>
              <a:t>&lt;/configuration&gt;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5DCF5D-7573-426B-B1EB-0AB0CEE3D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2" y="1083075"/>
            <a:ext cx="6037946" cy="5513033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B3CC99F-0E33-4B06-8AB6-8BD4EDA9787B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749315C-57FF-422E-941C-2894C9575A18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C930C9D-BDFB-44D1-A1AD-BC1C11F293FB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D2410127-3290-4750-BBF5-D3B65806BE98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C1FF953F-FB16-4832-8327-556122F1A812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05543D5D-71F1-4EF2-8977-6908CE5C27CB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5815544-625E-4BBA-882A-A4F90575A31F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완전 분산 모드</a:t>
            </a:r>
          </a:p>
        </p:txBody>
      </p:sp>
    </p:spTree>
    <p:extLst>
      <p:ext uri="{BB962C8B-B14F-4D97-AF65-F5344CB8AC3E}">
        <p14:creationId xmlns:p14="http://schemas.microsoft.com/office/powerpoint/2010/main" val="2576559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9">
            <a:extLst>
              <a:ext uri="{FF2B5EF4-FFF2-40B4-BE49-F238E27FC236}">
                <a16:creationId xmlns:a16="http://schemas.microsoft.com/office/drawing/2014/main" id="{45DAAA32-BF8C-4EA1-808A-079796113550}"/>
              </a:ext>
            </a:extLst>
          </p:cNvPr>
          <p:cNvSpPr/>
          <p:nvPr/>
        </p:nvSpPr>
        <p:spPr>
          <a:xfrm>
            <a:off x="1013737" y="2686928"/>
            <a:ext cx="3174522" cy="92333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5400" b="1" kern="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en-GB" sz="5400" b="0" i="0" u="none" strike="noStrike" kern="1200" cap="none" spc="0" baseline="0" dirty="0">
              <a:solidFill>
                <a:schemeClr val="accent6">
                  <a:lumMod val="75000"/>
                </a:schemeClr>
              </a:solidFill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30">
            <a:extLst>
              <a:ext uri="{FF2B5EF4-FFF2-40B4-BE49-F238E27FC236}">
                <a16:creationId xmlns:a16="http://schemas.microsoft.com/office/drawing/2014/main" id="{236B7539-2F49-43D6-B286-175F78AC0E81}"/>
              </a:ext>
            </a:extLst>
          </p:cNvPr>
          <p:cNvCxnSpPr/>
          <p:nvPr/>
        </p:nvCxnSpPr>
        <p:spPr>
          <a:xfrm flipH="1">
            <a:off x="4891178" y="2261188"/>
            <a:ext cx="2485" cy="1974382"/>
          </a:xfrm>
          <a:prstGeom prst="straightConnector1">
            <a:avLst/>
          </a:prstGeom>
          <a:noFill/>
          <a:ln w="6345" cap="flat">
            <a:solidFill>
              <a:srgbClr val="BFBFBF"/>
            </a:solidFill>
            <a:prstDash val="solid"/>
            <a:miter/>
          </a:ln>
        </p:spPr>
      </p:cxnSp>
      <p:sp>
        <p:nvSpPr>
          <p:cNvPr id="4" name="TextBox 3"/>
          <p:cNvSpPr txBox="1"/>
          <p:nvPr/>
        </p:nvSpPr>
        <p:spPr>
          <a:xfrm>
            <a:off x="6502385" y="625552"/>
            <a:ext cx="5407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03793" y="1666276"/>
            <a:ext cx="3996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Requirements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03793" y="2707000"/>
            <a:ext cx="3996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Service Usage Process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02385" y="3747724"/>
            <a:ext cx="3996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5595174" y="577305"/>
            <a:ext cx="863525" cy="465826"/>
            <a:chOff x="5899031" y="698740"/>
            <a:chExt cx="863525" cy="465826"/>
          </a:xfrm>
        </p:grpSpPr>
        <p:sp>
          <p:nvSpPr>
            <p:cNvPr id="14" name="갈매기형 수장 13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갈매기형 수장 14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오각형 12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595174" y="1618029"/>
            <a:ext cx="863525" cy="465826"/>
            <a:chOff x="5899031" y="698740"/>
            <a:chExt cx="863525" cy="465826"/>
          </a:xfrm>
        </p:grpSpPr>
        <p:sp>
          <p:nvSpPr>
            <p:cNvPr id="18" name="갈매기형 수장 17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갈매기형 수장 18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오각형 19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02</a:t>
              </a:r>
              <a:endParaRPr lang="ko-KR" altLang="en-US" b="1" dirty="0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5595174" y="2658753"/>
            <a:ext cx="863525" cy="465826"/>
            <a:chOff x="5899031" y="698740"/>
            <a:chExt cx="863525" cy="465826"/>
          </a:xfrm>
        </p:grpSpPr>
        <p:sp>
          <p:nvSpPr>
            <p:cNvPr id="22" name="갈매기형 수장 21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갈매기형 수장 22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오각형 23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03</a:t>
              </a:r>
              <a:endParaRPr lang="ko-KR" altLang="en-US" b="1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5595174" y="3699477"/>
            <a:ext cx="863525" cy="465826"/>
            <a:chOff x="5899031" y="698740"/>
            <a:chExt cx="863525" cy="465826"/>
          </a:xfrm>
        </p:grpSpPr>
        <p:sp>
          <p:nvSpPr>
            <p:cNvPr id="26" name="갈매기형 수장 25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갈매기형 수장 26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오각형 27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04</a:t>
              </a:r>
              <a:endParaRPr lang="ko-KR" altLang="en-US" b="1" dirty="0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0" y="6032337"/>
            <a:ext cx="1466490" cy="73324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FF94F3C-22B2-4BCE-84C5-BC1598C3C630}"/>
              </a:ext>
            </a:extLst>
          </p:cNvPr>
          <p:cNvSpPr txBox="1"/>
          <p:nvPr/>
        </p:nvSpPr>
        <p:spPr>
          <a:xfrm>
            <a:off x="6502385" y="4788448"/>
            <a:ext cx="3996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Errors &amp; Corrections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DBCF786-19CF-41F6-A1BC-75756A9DA1FC}"/>
              </a:ext>
            </a:extLst>
          </p:cNvPr>
          <p:cNvGrpSpPr/>
          <p:nvPr/>
        </p:nvGrpSpPr>
        <p:grpSpPr>
          <a:xfrm>
            <a:off x="5595174" y="4740201"/>
            <a:ext cx="863525" cy="465826"/>
            <a:chOff x="5899031" y="698740"/>
            <a:chExt cx="863525" cy="465826"/>
          </a:xfrm>
        </p:grpSpPr>
        <p:sp>
          <p:nvSpPr>
            <p:cNvPr id="31" name="갈매기형 수장 25">
              <a:extLst>
                <a:ext uri="{FF2B5EF4-FFF2-40B4-BE49-F238E27FC236}">
                  <a16:creationId xmlns:a16="http://schemas.microsoft.com/office/drawing/2014/main" id="{868C0DEB-FF30-41D6-8666-25D484F43A0B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갈매기형 수장 26">
              <a:extLst>
                <a:ext uri="{FF2B5EF4-FFF2-40B4-BE49-F238E27FC236}">
                  <a16:creationId xmlns:a16="http://schemas.microsoft.com/office/drawing/2014/main" id="{EA3537A7-F050-4A07-B105-B6C7E9399EEA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오각형 27">
              <a:extLst>
                <a:ext uri="{FF2B5EF4-FFF2-40B4-BE49-F238E27FC236}">
                  <a16:creationId xmlns:a16="http://schemas.microsoft.com/office/drawing/2014/main" id="{0A223FF3-B303-44A2-B62A-CAC904D2B643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05</a:t>
              </a:r>
              <a:endParaRPr lang="ko-KR" altLang="en-US" b="1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782CBF1-0E87-49CD-8DE5-C9D28F4EBFCB}"/>
              </a:ext>
            </a:extLst>
          </p:cNvPr>
          <p:cNvGrpSpPr/>
          <p:nvPr/>
        </p:nvGrpSpPr>
        <p:grpSpPr>
          <a:xfrm>
            <a:off x="5595174" y="5780925"/>
            <a:ext cx="863525" cy="465826"/>
            <a:chOff x="5899031" y="698740"/>
            <a:chExt cx="863525" cy="465826"/>
          </a:xfrm>
        </p:grpSpPr>
        <p:sp>
          <p:nvSpPr>
            <p:cNvPr id="35" name="갈매기형 수장 25">
              <a:extLst>
                <a:ext uri="{FF2B5EF4-FFF2-40B4-BE49-F238E27FC236}">
                  <a16:creationId xmlns:a16="http://schemas.microsoft.com/office/drawing/2014/main" id="{1BD87EFD-85C5-402E-879B-EE6EE1A91116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갈매기형 수장 26">
              <a:extLst>
                <a:ext uri="{FF2B5EF4-FFF2-40B4-BE49-F238E27FC236}">
                  <a16:creationId xmlns:a16="http://schemas.microsoft.com/office/drawing/2014/main" id="{067E8BB9-5D70-46CC-9D47-CA981843FADB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오각형 27">
              <a:extLst>
                <a:ext uri="{FF2B5EF4-FFF2-40B4-BE49-F238E27FC236}">
                  <a16:creationId xmlns:a16="http://schemas.microsoft.com/office/drawing/2014/main" id="{B038188D-222C-4281-BEF1-9F110090BD13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06</a:t>
              </a:r>
              <a:endParaRPr lang="ko-KR" altLang="en-US" b="1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03C0289-D7EE-46C6-B55C-A85A3B29C9EA}"/>
              </a:ext>
            </a:extLst>
          </p:cNvPr>
          <p:cNvSpPr txBox="1"/>
          <p:nvPr/>
        </p:nvSpPr>
        <p:spPr>
          <a:xfrm>
            <a:off x="6502384" y="5829172"/>
            <a:ext cx="3996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Appendix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633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B0F1DF7-A2AE-47E8-937B-DC0368BEC6EE}"/>
              </a:ext>
            </a:extLst>
          </p:cNvPr>
          <p:cNvSpPr/>
          <p:nvPr/>
        </p:nvSpPr>
        <p:spPr>
          <a:xfrm>
            <a:off x="2286000" y="4978016"/>
            <a:ext cx="1546412" cy="34195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just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1" u="none" strike="noStrike" kern="1200" cap="none" spc="0" baseline="0" dirty="0">
                <a:solidFill>
                  <a:schemeClr val="bg2"/>
                </a:solidFill>
                <a:uFillTx/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BY  DELIGHT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F07630B9-9034-42F1-9120-5C56ACEDD3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450832C4-CC39-4A84-ABA1-9480F9E5DB9C}"/>
              </a:ext>
            </a:extLst>
          </p:cNvPr>
          <p:cNvSpPr/>
          <p:nvPr/>
        </p:nvSpPr>
        <p:spPr>
          <a:xfrm>
            <a:off x="1814916" y="1674674"/>
            <a:ext cx="8705123" cy="92333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5400" u="none" strike="noStrike" kern="1200" cap="none" spc="0" baseline="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배달의민족 도현 OTF" panose="020B0600000101010101" pitchFamily="34" charset="-127"/>
                <a:cs typeface="Arial" panose="020B0604020202020204" pitchFamily="34" charset="0"/>
              </a:rPr>
              <a:t>03 | </a:t>
            </a:r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ea typeface="배달의민족 도현 OTF" panose="020B0600000101010101" pitchFamily="34" charset="-127"/>
                <a:cs typeface="Arial" panose="020B0604020202020204" pitchFamily="34" charset="0"/>
              </a:rPr>
              <a:t>Service Usage Process</a:t>
            </a:r>
            <a:endParaRPr lang="en-US" sz="5400" u="none" strike="noStrike" kern="1200" cap="none" spc="0" baseline="0" dirty="0">
              <a:solidFill>
                <a:schemeClr val="bg1"/>
              </a:solidFill>
              <a:uFillTx/>
              <a:latin typeface="Arial" panose="020B0604020202020204" pitchFamily="34" charset="0"/>
              <a:ea typeface="배달의민족 도현 OTF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CB40A93C-54F6-402F-B81F-6751B695418E}"/>
              </a:ext>
            </a:extLst>
          </p:cNvPr>
          <p:cNvSpPr>
            <a:spLocks/>
          </p:cNvSpPr>
          <p:nvPr/>
        </p:nvSpPr>
        <p:spPr bwMode="auto">
          <a:xfrm rot="10800000">
            <a:off x="7838586" y="2498509"/>
            <a:ext cx="5172075" cy="5295900"/>
          </a:xfrm>
          <a:custGeom>
            <a:avLst/>
            <a:gdLst>
              <a:gd name="T0" fmla="*/ 0 w 1890"/>
              <a:gd name="T1" fmla="*/ 1211 h 1920"/>
              <a:gd name="T2" fmla="*/ 0 w 1890"/>
              <a:gd name="T3" fmla="*/ 1920 h 1920"/>
              <a:gd name="T4" fmla="*/ 1890 w 1890"/>
              <a:gd name="T5" fmla="*/ 0 h 1920"/>
              <a:gd name="T6" fmla="*/ 1192 w 1890"/>
              <a:gd name="T7" fmla="*/ 0 h 1920"/>
              <a:gd name="T8" fmla="*/ 0 w 1890"/>
              <a:gd name="T9" fmla="*/ 1211 h 19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0" h="1920">
                <a:moveTo>
                  <a:pt x="0" y="1211"/>
                </a:moveTo>
                <a:cubicBezTo>
                  <a:pt x="0" y="1920"/>
                  <a:pt x="0" y="1920"/>
                  <a:pt x="0" y="1920"/>
                </a:cubicBezTo>
                <a:cubicBezTo>
                  <a:pt x="1043" y="1920"/>
                  <a:pt x="1890" y="1061"/>
                  <a:pt x="1890" y="0"/>
                </a:cubicBezTo>
                <a:cubicBezTo>
                  <a:pt x="1192" y="0"/>
                  <a:pt x="1192" y="0"/>
                  <a:pt x="1192" y="0"/>
                </a:cubicBezTo>
                <a:cubicBezTo>
                  <a:pt x="1192" y="669"/>
                  <a:pt x="657" y="1211"/>
                  <a:pt x="0" y="1211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565475"/>
      </p:ext>
    </p:extLst>
  </p:cSld>
  <p:clrMapOvr>
    <a:masterClrMapping/>
  </p:clrMapOvr>
  <p:transition spd="slow">
    <p:wipe/>
  </p:transition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317380" y="1205476"/>
            <a:ext cx="5734987" cy="210826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설정이 완료된 </a:t>
            </a:r>
            <a:r>
              <a:rPr lang="en-US" altLang="ko-KR" dirty="0" err="1">
                <a:ea typeface="맑은 고딕"/>
              </a:rPr>
              <a:t>hadoop</a:t>
            </a:r>
            <a:r>
              <a:rPr lang="ko-KR" altLang="en-US" dirty="0">
                <a:ea typeface="맑은 고딕"/>
              </a:rPr>
              <a:t>을 압축하여 배포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 $tar </a:t>
            </a:r>
            <a:r>
              <a:rPr lang="en-US" altLang="ko-KR" sz="1100" dirty="0" err="1">
                <a:ea typeface="맑은 고딕"/>
              </a:rPr>
              <a:t>cvzf</a:t>
            </a:r>
            <a:r>
              <a:rPr lang="en-US" altLang="ko-KR" sz="1100" dirty="0">
                <a:ea typeface="맑은 고딕"/>
              </a:rPr>
              <a:t> Hadoop.tar.gz Hadoop-2.6.0</a:t>
            </a:r>
          </a:p>
          <a:p>
            <a:endParaRPr lang="en-US" sz="1100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 $</a:t>
            </a:r>
            <a:r>
              <a:rPr lang="en-US" sz="1100" dirty="0" err="1">
                <a:ea typeface="맑은 고딕"/>
              </a:rPr>
              <a:t>scp</a:t>
            </a:r>
            <a:r>
              <a:rPr lang="en-US" sz="1100" dirty="0">
                <a:ea typeface="맑은 고딕"/>
              </a:rPr>
              <a:t> Hadoop.tar.gz </a:t>
            </a:r>
            <a:r>
              <a:rPr lang="en-US" sz="1100" dirty="0" err="1">
                <a:ea typeface="맑은 고딕"/>
              </a:rPr>
              <a:t>Hadoop@ip</a:t>
            </a:r>
            <a:r>
              <a:rPr lang="ko-KR" altLang="en-US" sz="1100" dirty="0">
                <a:ea typeface="맑은 고딕"/>
              </a:rPr>
              <a:t>주소</a:t>
            </a:r>
            <a:r>
              <a:rPr lang="en-US" altLang="ko-KR" sz="1100" dirty="0">
                <a:ea typeface="맑은 고딕"/>
              </a:rPr>
              <a:t>(</a:t>
            </a:r>
            <a:r>
              <a:rPr lang="ko-KR" altLang="en-US" sz="1100" dirty="0">
                <a:ea typeface="맑은 고딕"/>
              </a:rPr>
              <a:t>또는 </a:t>
            </a:r>
            <a:r>
              <a:rPr lang="en-US" altLang="ko-KR" sz="1100" dirty="0">
                <a:ea typeface="맑은 고딕"/>
              </a:rPr>
              <a:t>hostname):/home/Hadoop</a:t>
            </a:r>
          </a:p>
          <a:p>
            <a:endParaRPr lang="en-US" altLang="ko-KR" sz="1100" dirty="0">
              <a:ea typeface="맑은 고딕"/>
            </a:endParaRPr>
          </a:p>
          <a:p>
            <a:endParaRPr lang="en-US" sz="1100" dirty="0">
              <a:ea typeface="맑은 고딕"/>
            </a:endParaRPr>
          </a:p>
          <a:p>
            <a:r>
              <a:rPr lang="ko-KR" altLang="en-US" dirty="0" err="1">
                <a:ea typeface="맑은 고딕"/>
              </a:rPr>
              <a:t>배포받은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hadoop</a:t>
            </a:r>
            <a:r>
              <a:rPr lang="ko-KR" altLang="en-US" dirty="0">
                <a:ea typeface="맑은 고딕"/>
              </a:rPr>
              <a:t> 압축 파일을 풀고 설치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sz="1100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$ tar </a:t>
            </a:r>
            <a:r>
              <a:rPr lang="en-US" sz="1100" dirty="0" err="1">
                <a:ea typeface="맑은 고딕"/>
              </a:rPr>
              <a:t>xvzf</a:t>
            </a:r>
            <a:r>
              <a:rPr lang="en-US" sz="1100" dirty="0">
                <a:ea typeface="맑은 고딕"/>
              </a:rPr>
              <a:t> Hadoop.tar.gz</a:t>
            </a:r>
          </a:p>
        </p:txBody>
      </p:sp>
      <p:pic>
        <p:nvPicPr>
          <p:cNvPr id="1025" name="Picture 1" descr="시스템 생성 대체 텍스트:&#10;d rWX - X . &#10;d - Xr - X . &#10;d - Xr - X . &#10;1 rWX rWX rWX . &#10;d - Xr - X . &#10;2 hadoop hadoop &#10;3hadoop &#10;hadoop &#10;9 hadoop &#10;hadoop &#10;hadoop &#10;hadoop &#10;3 hadoop &#10;4096 &#10;4096 &#10;4096 &#10;hadoop 195257604 &#10;hadoop &#10;hadoop &#10;12 &#10;4096 &#10;11월 &#10;11월 &#10;11월 &#10;11월 &#10;11월 &#10;11월 &#10;.tar. &#10;7 &#10;7 &#10;14 &#10;7 &#10;9 &#10;7 &#10;21 : 59 &#10;23: 31 &#10;2014 &#10;21 : 57 &#10;22 : 16 &#10;23 : 32 &#10;[hadoop@localhost -]5 pwd &#10;/home/hadoop &#10;[hadoop@10ca1h05t -]5 tar cvzf hadoop &#10;hadoop-2.6.0/ &#10;gz hadoop &#10;0이•Inloads &#10;data &#10;hadoop-2.6.0 &#10;hadoop-2.6.0.tar.gz &#10;hadoop2 -&gt; hadoop-2.6.0 &#10;rn &#10;-2.6.G ">
            <a:extLst>
              <a:ext uri="{FF2B5EF4-FFF2-40B4-BE49-F238E27FC236}">
                <a16:creationId xmlns:a16="http://schemas.microsoft.com/office/drawing/2014/main" id="{3D30D444-1C0C-4D46-9D8A-D6316D1F2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2" y="1101848"/>
            <a:ext cx="6194323" cy="150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시스템 생성 대체 텍스트:&#10;[hadoop@localhost -]5 SCP hadoop &#10;. tar. gz hadoop@192.168.100.110 &#10;hadoop. tar•gz &#10;[hadoop@10ca1h05t -]5 11 &#10;합 계 382992 &#10;drwxrwxr-x. 2 hadoop hadoop &#10;drwxr-xr-x. 3 hadoop hadoop &#10;drwxr-xr-x. 9 hadoop hadoop &#10;1 hadoop hadoop &#10;1 hadoop hadoop &#10;1 rwxrwxrwx. 1 hadoop hadoop &#10;drwxr-xr-x. 3 hadoop hadoo &#10;[hadoop@localhost -]5 exit &#10;/home/hadoop &#10;.0 &#10;100* &#10;188橇 &#10;93 .6橇/ &#10;4096 &#10;4096 &#10;4096 &#10;195257604 &#10;196904543 &#10;12 &#10;4096 &#10;11월 &#10;11월 &#10;11월 &#10;11월 &#10;11월 &#10;11월 &#10;11월 &#10;7 &#10;7 &#10;14 &#10;7 &#10;10 &#10;9 &#10;7 &#10;21 : 59 &#10;23: 31 &#10;2014 &#10;21 : 57 &#10;00 : 15 &#10;22 : 16 &#10;23 : 32 &#10;0이•Inloads &#10;data &#10;hadoop-2.6 &#10;hadoop-2.6.0.tar.gz &#10;hadoop. tar &#10;hadoop2 -&gt; &#10;hadoop-2.6.0 &#10;rn ">
            <a:extLst>
              <a:ext uri="{FF2B5EF4-FFF2-40B4-BE49-F238E27FC236}">
                <a16:creationId xmlns:a16="http://schemas.microsoft.com/office/drawing/2014/main" id="{15036AA4-BF22-45ED-B7E0-E4DE78504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79" y="2667838"/>
            <a:ext cx="6114476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시스템 생성 대체 텍스트:&#10;d rWX - X . &#10;21 : 59 &#10;d - Xr - X . &#10;hadoop hadoop &#10;23: 31 &#10;d - Xr - X . &#10;hadoop hadoop &#10;23: 21 &#10;1 rWX rWX rWX . &#10;hadoop hadoop &#10;d - Xr - X . &#10;23 : 32 &#10;2 hadoop hadoop &#10;3 &#10;11 &#10;hadoop &#10;hadoop &#10;3 hadoop hadoop &#10;4096 &#10;4096 &#10;4096 &#10;hadoop 195257604 &#10;hadoop 196904543 &#10;12 &#10;4096 &#10;[hadoop@slavel -]5 tar xvzf hadoop.tar &#10;hadoop-2.6.0/ &#10;hadoop-2.6.0/bin/ &#10;11월 &#10;11월 &#10;11월 &#10;11월 &#10;11월 &#10;11월 &#10;11월 &#10;7 &#10;7 &#10;7 &#10;7 &#10;10 &#10;7 &#10;7 &#10;21 &#10;00 &#10;22 &#10;:듬7 &#10;:08 &#10;: 20 &#10;0이•Inloads &#10;data &#10;hadoop-2.6 &#10;.0 &#10;hadoop-2.6.0.tar.gz &#10;hadoop. tar &#10;hadoop2 -&gt; hadoop-2 . 6 . 0 &#10;rn ">
            <a:extLst>
              <a:ext uri="{FF2B5EF4-FFF2-40B4-BE49-F238E27FC236}">
                <a16:creationId xmlns:a16="http://schemas.microsoft.com/office/drawing/2014/main" id="{AB5530BB-6D16-4F1F-B8EA-ADE3549DC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2" y="5111494"/>
            <a:ext cx="6194323" cy="150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AC14D015-DF92-407A-B6C6-240920853036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C55A05E-1652-4CFA-B2F8-44BB103B3C2D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D951FF3-A351-49D4-ACF3-7D901310861F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B4F1F8A2-46F9-4055-B03B-7E8AE8F5B709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12895E8F-A4F7-4852-9659-C74683D770C8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0CE77F6D-8FCD-46F3-A559-54CC0DF26F3A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728B452-E8DC-47A1-AE72-915572476C91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완전 분산 모드</a:t>
            </a:r>
          </a:p>
        </p:txBody>
      </p:sp>
    </p:spTree>
    <p:extLst>
      <p:ext uri="{BB962C8B-B14F-4D97-AF65-F5344CB8AC3E}">
        <p14:creationId xmlns:p14="http://schemas.microsoft.com/office/powerpoint/2010/main" val="5823832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109F6A-498D-4949-9902-AC6EBAB96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25" y="1401331"/>
            <a:ext cx="8734425" cy="405533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DC61592-3EB8-4599-B645-3E17988663C7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99FFAA7-30F8-4333-B526-66A67BEC3DE9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7EFA0C2-C441-4339-B12A-683450F7E8E5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평행 사변형 6">
              <a:extLst>
                <a:ext uri="{FF2B5EF4-FFF2-40B4-BE49-F238E27FC236}">
                  <a16:creationId xmlns:a16="http://schemas.microsoft.com/office/drawing/2014/main" id="{A7BFD1ED-1F4D-4D3E-B0BB-D5D68F95EBD3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1716B01D-AE50-4819-84B6-9B1D0746B8BA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3846071C-46D4-4FC0-9F0F-0B032906930A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06BDE50-381D-454A-B7EE-4737736C0159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완전 분산 모드</a:t>
            </a:r>
          </a:p>
        </p:txBody>
      </p:sp>
    </p:spTree>
    <p:extLst>
      <p:ext uri="{BB962C8B-B14F-4D97-AF65-F5344CB8AC3E}">
        <p14:creationId xmlns:p14="http://schemas.microsoft.com/office/powerpoint/2010/main" val="370438054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5D884C3-F21C-4C31-9D91-AB4CC274D778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D688F31-DAEB-43E3-ADEC-237951C63735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B682030-10B9-4EA8-95CC-0D3A2C9ADD42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평행 사변형 6">
              <a:extLst>
                <a:ext uri="{FF2B5EF4-FFF2-40B4-BE49-F238E27FC236}">
                  <a16:creationId xmlns:a16="http://schemas.microsoft.com/office/drawing/2014/main" id="{359C902E-25C2-4F7A-A283-6BF500910B27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1A0FE282-AC32-4C32-8FF2-2E02299A3165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4E058521-F4D2-48DB-B6B8-531783D74DD4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8DA834E-8ACE-4642-9186-B0A350F910DC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완전 분산 모드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896C269-CB6A-44BB-ADE7-2380FBC23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25" y="1509712"/>
            <a:ext cx="102298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21747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04CA4E-6F7D-4314-8050-9113CA5A5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279" y="2085588"/>
            <a:ext cx="1589230" cy="8260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C660E10-76EE-4BE3-9DB6-4B48DDDF2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293" y="2172619"/>
            <a:ext cx="1232239" cy="6519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67D846D-CAC8-4435-8B06-017CD07B21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518" y="3422974"/>
            <a:ext cx="686752" cy="10530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3401FD0-81D3-4170-93FF-C7D8E515B9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736" y="3558240"/>
            <a:ext cx="1881352" cy="49826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6B9551-EF4B-43F5-A1C6-CA64CF406A5B}"/>
              </a:ext>
            </a:extLst>
          </p:cNvPr>
          <p:cNvSpPr/>
          <p:nvPr/>
        </p:nvSpPr>
        <p:spPr>
          <a:xfrm>
            <a:off x="3377006" y="1130668"/>
            <a:ext cx="5437988" cy="45846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05597F-4CA1-4544-A7CE-AC2FDC8D484E}"/>
              </a:ext>
            </a:extLst>
          </p:cNvPr>
          <p:cNvSpPr txBox="1"/>
          <p:nvPr/>
        </p:nvSpPr>
        <p:spPr>
          <a:xfrm>
            <a:off x="1019140" y="2799527"/>
            <a:ext cx="101537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b="1" dirty="0">
                <a:latin typeface="Arial" panose="020B0604020202020204" pitchFamily="34" charset="0"/>
                <a:cs typeface="Arial" panose="020B0604020202020204" pitchFamily="34" charset="0"/>
              </a:rPr>
              <a:t>Hadoop</a:t>
            </a:r>
            <a:r>
              <a:rPr lang="ko-KR" altLang="en-US" sz="4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4500" b="1" dirty="0">
                <a:latin typeface="Arial" panose="020B0604020202020204" pitchFamily="34" charset="0"/>
                <a:cs typeface="Arial" panose="020B0604020202020204" pitchFamily="34" charset="0"/>
              </a:rPr>
              <a:t>Eco System</a:t>
            </a:r>
          </a:p>
          <a:p>
            <a:pPr algn="ctr"/>
            <a:r>
              <a:rPr lang="en-US" altLang="ko-KR" sz="2500" b="1" dirty="0">
                <a:latin typeface="Arial" panose="020B0604020202020204" pitchFamily="34" charset="0"/>
                <a:cs typeface="Arial" panose="020B0604020202020204" pitchFamily="34" charset="0"/>
              </a:rPr>
              <a:t>(Spark | Zeppelin | Hive | Sqoop)</a:t>
            </a:r>
            <a:endParaRPr lang="ko-KR" altLang="en-US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15207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F983F1D-E74F-4CF4-95D0-36F39E949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273" y="1331301"/>
            <a:ext cx="4131168" cy="20443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819CA50-DF20-4DE6-9420-6B37D2902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501" y="1066933"/>
            <a:ext cx="5862638" cy="24860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A5E70C-4A78-4EBC-982B-E9049F9E8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500" y="3714569"/>
            <a:ext cx="5862637" cy="30250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791C4C-C4D1-4D62-8BD1-CDEFE40D06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273" y="3884837"/>
            <a:ext cx="4131168" cy="2563741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E1C2559-9510-4DF4-84F7-86D707E48189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E2047F6-5F78-452C-94A7-53F428430F5F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E05ECD0-969F-410D-AFF4-863E9C8CB321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DF5C34F3-2990-4842-8C8E-EBFEC434F62E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평행 사변형 13">
              <a:extLst>
                <a:ext uri="{FF2B5EF4-FFF2-40B4-BE49-F238E27FC236}">
                  <a16:creationId xmlns:a16="http://schemas.microsoft.com/office/drawing/2014/main" id="{6AAB9E21-5E10-40E1-9ADC-BFDA5D85D966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평행 사변형 14">
              <a:extLst>
                <a:ext uri="{FF2B5EF4-FFF2-40B4-BE49-F238E27FC236}">
                  <a16:creationId xmlns:a16="http://schemas.microsoft.com/office/drawing/2014/main" id="{231C1AB6-2E44-4937-97DA-89317725AB5E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303B438-05E7-4663-8E66-723DABA53D1B}"/>
              </a:ext>
            </a:extLst>
          </p:cNvPr>
          <p:cNvSpPr txBox="1"/>
          <p:nvPr/>
        </p:nvSpPr>
        <p:spPr>
          <a:xfrm>
            <a:off x="163902" y="68055"/>
            <a:ext cx="4338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Hadoop Eco System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06281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69BC26-384C-47FF-A969-597DDCA6B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38" y="1497287"/>
            <a:ext cx="4681674" cy="48291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30FD51D-37F4-4E49-ADC4-323079B39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209" y="2083812"/>
            <a:ext cx="6210300" cy="355282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1B5D09B-3885-4200-B796-AB8252757654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47DE28B-1716-4B7C-ADD4-5D10289FBF19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4BC6DE2-8946-40D4-8127-476711EDB1B4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4F77D4CB-43FA-4636-B22C-8C772DE344C9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2729B536-ACA4-47CD-B4CF-57E44DBC163E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76DA6297-364C-4757-8D0E-55B42E8F75E9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584C05E-CAB3-4E52-8984-78D41734ACE2}"/>
              </a:ext>
            </a:extLst>
          </p:cNvPr>
          <p:cNvSpPr txBox="1"/>
          <p:nvPr/>
        </p:nvSpPr>
        <p:spPr>
          <a:xfrm>
            <a:off x="163902" y="68055"/>
            <a:ext cx="4338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Hadoop Eco System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31811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34EBD6F-2075-4EBF-914C-1A15903AE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45" y="1403502"/>
            <a:ext cx="5263579" cy="528107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FDF31A8-15CE-4D15-8A41-5EF899842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495" y="1403502"/>
            <a:ext cx="4896803" cy="528107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2A917E9-8381-4ED2-844D-99171F79098A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713EE75-0EA8-483E-9CFD-E46CACEE894D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220D3E6-6EBC-4191-ABA9-29A384DD4B01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F04F02BB-2CE5-4776-935C-544F0FA097F3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A03ABBBB-BC51-4761-8171-0BC95A9CEC31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5925CDB7-2212-4338-AFA1-0E4AC958FFEB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332B798-9A33-4F9E-A0E1-234F442C463D}"/>
              </a:ext>
            </a:extLst>
          </p:cNvPr>
          <p:cNvSpPr txBox="1"/>
          <p:nvPr/>
        </p:nvSpPr>
        <p:spPr>
          <a:xfrm>
            <a:off x="163902" y="68055"/>
            <a:ext cx="4338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Hadoop Eco System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05467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42D021-0CD3-4EE1-8451-818ABD21A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434" y="1656027"/>
            <a:ext cx="5191125" cy="283845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4A12529-8B34-4444-B85C-2C755AFC0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172" y="5043136"/>
            <a:ext cx="7867650" cy="108585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ADD4047E-553F-4AE9-B88E-D3F8C35B68C1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8CA6007-EE25-45D0-BDC1-2CE2FE9569FE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CE09D15-DDAC-4359-B0CE-B27D68886BA6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3D872988-3944-4415-8CAD-F7E06A6FEF4E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5B1CB8D5-4BC6-4A16-94E6-9F67F05E1B09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66BB14D5-E744-4139-8CB6-FA9C6D5643AE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583E51D-0BCD-4B18-A09C-4227B790F888}"/>
              </a:ext>
            </a:extLst>
          </p:cNvPr>
          <p:cNvSpPr txBox="1"/>
          <p:nvPr/>
        </p:nvSpPr>
        <p:spPr>
          <a:xfrm>
            <a:off x="163902" y="68055"/>
            <a:ext cx="4338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Hadoop Eco System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9058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ADC6DB3-7324-4240-AC04-00957A6BE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22" y="1506583"/>
            <a:ext cx="4903742" cy="48958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75C081A-BCB1-4FAD-9DD7-86EA534DA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806" y="1506583"/>
            <a:ext cx="5361079" cy="44196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400279B2-C6CC-4E41-AC6B-2EC80CF20D9C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FB59A1B-A375-47C8-91F0-CF94D8B94A4D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E658E2-0256-4DAE-A467-C4A00904284F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6941E8F6-3292-4398-9BDC-F7764409C535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4A19B267-08B1-49E6-8241-C9A400607B87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4247EBC0-3A1F-4AB5-9A15-CA5C293710BF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63E53CC-955F-4015-BD24-D15AC9695DA7}"/>
              </a:ext>
            </a:extLst>
          </p:cNvPr>
          <p:cNvSpPr txBox="1"/>
          <p:nvPr/>
        </p:nvSpPr>
        <p:spPr>
          <a:xfrm>
            <a:off x="163902" y="68055"/>
            <a:ext cx="4338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Hadoop Eco System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74839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927C4-84AE-4BE7-B8CE-1F769E49B26D}"/>
              </a:ext>
            </a:extLst>
          </p:cNvPr>
          <p:cNvSpPr txBox="1"/>
          <p:nvPr/>
        </p:nvSpPr>
        <p:spPr>
          <a:xfrm>
            <a:off x="870011" y="1269507"/>
            <a:ext cx="7936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2"/>
              </a:rPr>
              <a:t>http://www.apache.org/dyn/closer.cgi/hive/</a:t>
            </a:r>
            <a:r>
              <a:rPr lang="en-US" altLang="ko-KR" dirty="0"/>
              <a:t> </a:t>
            </a:r>
            <a:r>
              <a:rPr lang="ko-KR" altLang="en-US" dirty="0"/>
              <a:t>에 접속해서 </a:t>
            </a:r>
            <a:r>
              <a:rPr lang="en-US" altLang="ko-KR" dirty="0"/>
              <a:t>[Download] – [http://apache.mirror.cdnetworks.com/]</a:t>
            </a:r>
            <a:r>
              <a:rPr lang="ko-KR" altLang="en-US" dirty="0"/>
              <a:t>에 접속한다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1D99DF-5BB0-4CA8-B009-C8777B6AE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633" y="1978080"/>
            <a:ext cx="9090734" cy="451525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49D7862-88FE-41BE-AA70-1EC7B55F3A96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4FADB4C-6565-48B6-BEB5-C3AE1DDA026D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DB2CB4F-F751-4CDE-B170-8FC5DE5E3207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F964B0C7-D567-40D2-B494-361026827592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CD166CC8-3E2D-4E35-8D82-6BB9BC3F2BF4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98648766-8FB8-4296-98F9-2593501DB839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184A91A-26AC-41D2-A176-7E480B838EBF}"/>
              </a:ext>
            </a:extLst>
          </p:cNvPr>
          <p:cNvSpPr txBox="1"/>
          <p:nvPr/>
        </p:nvSpPr>
        <p:spPr>
          <a:xfrm>
            <a:off x="163902" y="68055"/>
            <a:ext cx="4338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Hadoop Eco System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406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04553DC-A3C3-40DF-BB90-944CB2283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287" y="1656100"/>
            <a:ext cx="3391425" cy="380324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52BB266-DF52-41CF-A542-BF872AF0D751}"/>
              </a:ext>
            </a:extLst>
          </p:cNvPr>
          <p:cNvSpPr/>
          <p:nvPr/>
        </p:nvSpPr>
        <p:spPr>
          <a:xfrm>
            <a:off x="4218852" y="1179261"/>
            <a:ext cx="3771112" cy="45846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3C56D8-02FE-42FA-9DA9-D979E0F28D87}"/>
              </a:ext>
            </a:extLst>
          </p:cNvPr>
          <p:cNvSpPr txBox="1"/>
          <p:nvPr/>
        </p:nvSpPr>
        <p:spPr>
          <a:xfrm>
            <a:off x="2447858" y="3165305"/>
            <a:ext cx="729628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b="1" dirty="0">
                <a:latin typeface="Arial" panose="020B0604020202020204" pitchFamily="34" charset="0"/>
                <a:cs typeface="Arial" panose="020B0604020202020204" pitchFamily="34" charset="0"/>
              </a:rPr>
              <a:t>HDP </a:t>
            </a:r>
            <a:r>
              <a:rPr lang="ko-KR" altLang="en-US" sz="4500" b="1" dirty="0">
                <a:latin typeface="Arial" panose="020B0604020202020204" pitchFamily="34" charset="0"/>
                <a:cs typeface="Arial" panose="020B0604020202020204" pitchFamily="34" charset="0"/>
              </a:rPr>
              <a:t>관리 페이지 접속 방법</a:t>
            </a:r>
          </a:p>
        </p:txBody>
      </p:sp>
    </p:spTree>
    <p:extLst>
      <p:ext uri="{BB962C8B-B14F-4D97-AF65-F5344CB8AC3E}">
        <p14:creationId xmlns:p14="http://schemas.microsoft.com/office/powerpoint/2010/main" val="13663720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30D47FC-91F2-4AED-9B55-4BB6E4A9A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770" y="1997623"/>
            <a:ext cx="6634307" cy="43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1A3151-9B89-487E-887A-9B6AE059FDF4}"/>
              </a:ext>
            </a:extLst>
          </p:cNvPr>
          <p:cNvSpPr txBox="1"/>
          <p:nvPr/>
        </p:nvSpPr>
        <p:spPr>
          <a:xfrm>
            <a:off x="1464816" y="1171852"/>
            <a:ext cx="9244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아파치 </a:t>
            </a:r>
            <a:r>
              <a:rPr lang="en-US" altLang="ko-KR" dirty="0"/>
              <a:t>mirror </a:t>
            </a:r>
            <a:r>
              <a:rPr lang="ko-KR" altLang="en-US" dirty="0"/>
              <a:t>사이트에 들어가서 </a:t>
            </a:r>
            <a:r>
              <a:rPr lang="en-US" altLang="ko-KR" dirty="0"/>
              <a:t>archive site</a:t>
            </a:r>
            <a:r>
              <a:rPr lang="ko-KR" altLang="en-US" dirty="0"/>
              <a:t>를 클릭하면 아래와 같이 목록이 출력된다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목록 중에 </a:t>
            </a:r>
            <a:r>
              <a:rPr lang="en-US" altLang="ko-KR" dirty="0"/>
              <a:t>hive</a:t>
            </a:r>
            <a:r>
              <a:rPr lang="ko-KR" altLang="en-US" dirty="0"/>
              <a:t>를 입력하고 들어간다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A863CD-E526-461E-9581-849379F54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5883" y="2240576"/>
            <a:ext cx="3772919" cy="3834094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7118EB83-9333-41ED-8D51-636E75BA335D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23307FC-A301-49F0-AD49-C9E1B17C3267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A194C60-B2CF-4A6C-B6BF-1D7F37554E32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E35BF4A8-AE49-4D28-BACC-DDB573E1436E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2B05A527-327C-492D-9BB8-3304F8FE493B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B09E3FEE-CD98-4967-8A96-560A5755B4F1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54FD5ED-E2C1-42B6-86BF-B90F29B575CB}"/>
              </a:ext>
            </a:extLst>
          </p:cNvPr>
          <p:cNvSpPr txBox="1"/>
          <p:nvPr/>
        </p:nvSpPr>
        <p:spPr>
          <a:xfrm>
            <a:off x="163902" y="68055"/>
            <a:ext cx="4338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Hadoop Eco System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40328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659BCBD-13C6-4B56-826A-F015BF633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506" y="2095130"/>
            <a:ext cx="10057137" cy="4443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B55D74-1768-4B1B-B89B-2C45DEADDBC2}"/>
              </a:ext>
            </a:extLst>
          </p:cNvPr>
          <p:cNvSpPr txBox="1"/>
          <p:nvPr/>
        </p:nvSpPr>
        <p:spPr>
          <a:xfrm>
            <a:off x="1464816" y="1171852"/>
            <a:ext cx="6056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Hive</a:t>
            </a:r>
            <a:r>
              <a:rPr lang="ko-KR" altLang="en-US" dirty="0"/>
              <a:t> 폴더에 들어가서 </a:t>
            </a:r>
            <a:r>
              <a:rPr lang="en-US" altLang="ko-KR" dirty="0"/>
              <a:t>hive-2.0.1 </a:t>
            </a:r>
            <a:r>
              <a:rPr lang="ko-KR" altLang="en-US" dirty="0"/>
              <a:t>버전을 다운로드 받는다</a:t>
            </a:r>
            <a:r>
              <a:rPr lang="en-US" altLang="ko-KR" dirty="0"/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594C8D-D09A-4C7A-B973-C019A2D37517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5D796B3-7607-4F00-A42A-0E8D76915B6C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CB4DAB9-9DE8-4B71-BEAD-C708238910FA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725BBA47-62AB-4D37-9C87-A2E3FBB76AE0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C0988725-49BC-4080-9F86-FEEA277B8555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BE2093BC-4788-4305-8969-8046F9974BC6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BCBDD83-292A-4BE8-BE8F-DD45A827F795}"/>
              </a:ext>
            </a:extLst>
          </p:cNvPr>
          <p:cNvSpPr txBox="1"/>
          <p:nvPr/>
        </p:nvSpPr>
        <p:spPr>
          <a:xfrm>
            <a:off x="163902" y="68055"/>
            <a:ext cx="4338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Hadoop Eco System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21836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2FAAC3B-87F4-4D9A-9144-24EBEF551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78" y="2010236"/>
            <a:ext cx="10643890" cy="47123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1D43F8-A3AB-4208-8BE7-603DEA6A6544}"/>
              </a:ext>
            </a:extLst>
          </p:cNvPr>
          <p:cNvSpPr txBox="1"/>
          <p:nvPr/>
        </p:nvSpPr>
        <p:spPr>
          <a:xfrm>
            <a:off x="1464816" y="1171852"/>
            <a:ext cx="8839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Filezilla</a:t>
            </a:r>
            <a:r>
              <a:rPr lang="ko-KR" altLang="en-US" dirty="0"/>
              <a:t>로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ko-KR" altLang="en-US" dirty="0"/>
              <a:t>아이디로 접속해서 </a:t>
            </a:r>
            <a:r>
              <a:rPr lang="en-US" altLang="ko-KR" dirty="0"/>
              <a:t>/home/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ko-KR" altLang="en-US" dirty="0"/>
              <a:t>폴더로 </a:t>
            </a:r>
            <a:r>
              <a:rPr lang="en-US" altLang="ko-KR" dirty="0"/>
              <a:t>hive </a:t>
            </a:r>
            <a:r>
              <a:rPr lang="ko-KR" altLang="en-US" dirty="0"/>
              <a:t>파일을 전송한다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Wget</a:t>
            </a:r>
            <a:r>
              <a:rPr lang="ko-KR" altLang="en-US" dirty="0"/>
              <a:t>도 가능하다</a:t>
            </a:r>
            <a:r>
              <a:rPr lang="en-US" altLang="ko-KR" dirty="0"/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E9FBAF-0BEC-4201-A1A6-F8B60574D323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2298838-597B-4F8C-8B7A-5ACF4FD281B3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F6502C8-D878-43DE-997C-81A628DFB98E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BFC71C26-83E9-4013-9945-3FFB78C3ED23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54AAEDDA-DB06-4112-B2FA-58F9E87FFAC8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901CC74D-D64A-467E-8FC6-C381E109E075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01CDEAF-E67F-4F0D-BBAE-E8000E41C7FA}"/>
              </a:ext>
            </a:extLst>
          </p:cNvPr>
          <p:cNvSpPr txBox="1"/>
          <p:nvPr/>
        </p:nvSpPr>
        <p:spPr>
          <a:xfrm>
            <a:off x="163902" y="68055"/>
            <a:ext cx="4338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Hadoop Eco System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99514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5D55973-635B-4DAF-ADA9-8E85AD042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98" y="2466729"/>
            <a:ext cx="10800000" cy="16890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E192B1-8693-46C5-9EDD-99639D9E4633}"/>
              </a:ext>
            </a:extLst>
          </p:cNvPr>
          <p:cNvSpPr txBox="1"/>
          <p:nvPr/>
        </p:nvSpPr>
        <p:spPr>
          <a:xfrm>
            <a:off x="1464816" y="1171852"/>
            <a:ext cx="5284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apache-hive-2.0.1-bin.tar.gz</a:t>
            </a:r>
          </a:p>
          <a:p>
            <a:r>
              <a:rPr lang="en-US" altLang="ko-KR" dirty="0"/>
              <a:t>Tar </a:t>
            </a:r>
            <a:r>
              <a:rPr lang="en-US" altLang="ko-KR" dirty="0" err="1"/>
              <a:t>xvzf</a:t>
            </a:r>
            <a:r>
              <a:rPr lang="en-US" altLang="ko-KR" dirty="0"/>
              <a:t> apache-hive-2.0.1-bin.tar.gz</a:t>
            </a:r>
            <a:r>
              <a:rPr lang="ko-KR" altLang="en-US" dirty="0"/>
              <a:t>로 </a:t>
            </a:r>
            <a:r>
              <a:rPr lang="ko-KR" altLang="en-US" dirty="0" err="1"/>
              <a:t>압축푼다</a:t>
            </a:r>
            <a:r>
              <a:rPr lang="en-US" altLang="ko-KR" dirty="0"/>
              <a:t>. 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2B063B6-E7A5-4F7D-9BC0-6FB17DF0AA38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17F0D32-2BC5-41B8-A46D-C746EFBD6B26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7E8D8E3-7E88-4D13-B20F-56291D10D96D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81BBFCE9-CA4C-4B68-84A5-24AFE90581FD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542C3450-615A-495B-941B-42F4F7C83BC8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35F1F32F-305E-4316-885F-A5DBF8339E13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1D5025B-AB00-4CE4-8788-C244D2DA22B1}"/>
              </a:ext>
            </a:extLst>
          </p:cNvPr>
          <p:cNvSpPr txBox="1"/>
          <p:nvPr/>
        </p:nvSpPr>
        <p:spPr>
          <a:xfrm>
            <a:off x="163902" y="68055"/>
            <a:ext cx="4338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Hadoop Eco System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75521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7B2776B-612A-471A-8BB0-8D74157EB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238" y="2513460"/>
            <a:ext cx="9669523" cy="144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626BB5-B107-4602-B7A3-147540640764}"/>
              </a:ext>
            </a:extLst>
          </p:cNvPr>
          <p:cNvSpPr txBox="1"/>
          <p:nvPr/>
        </p:nvSpPr>
        <p:spPr>
          <a:xfrm>
            <a:off x="1464816" y="1171852"/>
            <a:ext cx="8167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apache-hive-2.0.1-bin.tar.gz</a:t>
            </a:r>
            <a:r>
              <a:rPr lang="ko-KR" altLang="en-US" dirty="0"/>
              <a:t>을 압축 푼 후</a:t>
            </a:r>
            <a:endParaRPr lang="en-US" altLang="ko-KR" dirty="0"/>
          </a:p>
          <a:p>
            <a:r>
              <a:rPr lang="en-US" altLang="ko-KR" dirty="0"/>
              <a:t>$ ln –s apache-hive-2.0.1-bin hive </a:t>
            </a:r>
            <a:r>
              <a:rPr lang="ko-KR" altLang="en-US" dirty="0"/>
              <a:t>로</a:t>
            </a:r>
            <a:endParaRPr lang="en-US" altLang="ko-KR" dirty="0"/>
          </a:p>
          <a:p>
            <a:r>
              <a:rPr lang="ko-KR" altLang="en-US" dirty="0"/>
              <a:t>해당 폴더를 </a:t>
            </a:r>
            <a:r>
              <a:rPr lang="en-US" altLang="ko-KR" dirty="0"/>
              <a:t>hive </a:t>
            </a:r>
            <a:r>
              <a:rPr lang="ko-KR" altLang="en-US" dirty="0"/>
              <a:t>폴더로 축약한다</a:t>
            </a:r>
            <a:r>
              <a:rPr lang="en-US" altLang="ko-KR" dirty="0"/>
              <a:t>. 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6D3E468-63AB-4718-AD6E-BF170F9016A2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F97F1C3-1CF5-430F-8E3E-3C392F9EEF81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FD39B6A-0A70-453C-9932-C6BA3E53F154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F6D27634-E58F-4255-BB86-96B30BF36E23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8ED188FE-A949-40B5-BFC2-010931428AC0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AF8E5F82-1309-41AF-9BA1-68546717B7A7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CD18B16-A4E3-4F29-ABE9-0CD9153B77C5}"/>
              </a:ext>
            </a:extLst>
          </p:cNvPr>
          <p:cNvSpPr txBox="1"/>
          <p:nvPr/>
        </p:nvSpPr>
        <p:spPr>
          <a:xfrm>
            <a:off x="163902" y="68055"/>
            <a:ext cx="4338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Hadoop Eco System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55676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16F2219-330D-40CE-88DB-F9665380B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099" y="2856973"/>
            <a:ext cx="8769675" cy="39329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A5FD7A-076C-40A3-A5AC-7CEC629CE226}"/>
              </a:ext>
            </a:extLst>
          </p:cNvPr>
          <p:cNvSpPr txBox="1"/>
          <p:nvPr/>
        </p:nvSpPr>
        <p:spPr>
          <a:xfrm>
            <a:off x="1464816" y="1127464"/>
            <a:ext cx="816745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$ cd</a:t>
            </a:r>
            <a:r>
              <a:rPr lang="ko-KR" altLang="en-US" sz="1400" dirty="0"/>
              <a:t> </a:t>
            </a:r>
            <a:r>
              <a:rPr lang="en-US" altLang="ko-KR" sz="1400" dirty="0"/>
              <a:t>~ </a:t>
            </a:r>
          </a:p>
          <a:p>
            <a:r>
              <a:rPr lang="en-US" altLang="ko-KR" sz="1400" dirty="0"/>
              <a:t>$ vi .</a:t>
            </a:r>
            <a:r>
              <a:rPr lang="en-US" altLang="ko-KR" sz="1400" dirty="0" err="1"/>
              <a:t>bashrc</a:t>
            </a:r>
            <a:r>
              <a:rPr lang="ko-KR" altLang="en-US" sz="1400" dirty="0"/>
              <a:t>로 들어가서 </a:t>
            </a:r>
            <a:endParaRPr lang="en-US" altLang="ko-KR" sz="1400" dirty="0"/>
          </a:p>
          <a:p>
            <a:r>
              <a:rPr lang="en-US" altLang="ko-KR" sz="1400" dirty="0"/>
              <a:t>export HIVE_HOME=/home/</a:t>
            </a:r>
            <a:r>
              <a:rPr lang="en-US" altLang="ko-KR" sz="1400" dirty="0" err="1"/>
              <a:t>hadoop</a:t>
            </a:r>
            <a:r>
              <a:rPr lang="en-US" altLang="ko-KR" sz="1400" dirty="0"/>
              <a:t>/hive</a:t>
            </a:r>
          </a:p>
          <a:p>
            <a:r>
              <a:rPr lang="en-US" altLang="ko-KR" sz="1400" dirty="0"/>
              <a:t>export HIVE_CONF_DIR=$HIVE_HOME/conf</a:t>
            </a:r>
          </a:p>
          <a:p>
            <a:r>
              <a:rPr lang="en-US" altLang="ko-KR" sz="1400" dirty="0"/>
              <a:t>export PATH=$PATH:$HIVE_HOME/bin</a:t>
            </a:r>
          </a:p>
          <a:p>
            <a:r>
              <a:rPr lang="ko-KR" altLang="en-US" sz="1400" dirty="0" err="1"/>
              <a:t>를</a:t>
            </a:r>
            <a:r>
              <a:rPr lang="ko-KR" altLang="en-US" sz="1400" dirty="0"/>
              <a:t> 입력한 후 </a:t>
            </a:r>
            <a:r>
              <a:rPr lang="en-US" altLang="ko-KR" sz="1400" dirty="0" err="1"/>
              <a:t>wq</a:t>
            </a:r>
            <a:r>
              <a:rPr lang="ko-KR" altLang="en-US" sz="1400" dirty="0"/>
              <a:t>로 저장하고 나온다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그리고 </a:t>
            </a:r>
            <a:r>
              <a:rPr lang="en-US" altLang="ko-KR" sz="1400" dirty="0"/>
              <a:t>$ source .</a:t>
            </a:r>
            <a:r>
              <a:rPr lang="en-US" altLang="ko-KR" sz="1400" dirty="0" err="1"/>
              <a:t>bashrc</a:t>
            </a:r>
            <a:r>
              <a:rPr lang="en-US" altLang="ko-KR" sz="1400" dirty="0"/>
              <a:t> </a:t>
            </a:r>
            <a:r>
              <a:rPr lang="ko-KR" altLang="en-US" sz="1400" dirty="0"/>
              <a:t>를 입력해서 환경설정 파일을 적용해준다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93810CB-14B7-4EFC-966C-99DD1AE60C31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D522D4A-4A10-4945-A03A-BA6C340D64BE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B8FB2C1-0693-40AE-A24F-EBD0D5B7740D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8FCFC331-2E36-4F2C-BABB-4AAE929299EA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45FA2299-6C2D-4936-B217-1EC9A95C764A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81A89781-6785-4F4C-8294-D7703B49A3B0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62924C2-4F9B-4DD5-9FBC-A2401AC9816D}"/>
              </a:ext>
            </a:extLst>
          </p:cNvPr>
          <p:cNvSpPr txBox="1"/>
          <p:nvPr/>
        </p:nvSpPr>
        <p:spPr>
          <a:xfrm>
            <a:off x="163902" y="68055"/>
            <a:ext cx="4338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Hadoop Eco System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54526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62C5D3B-3AE9-48EC-9575-960969AC5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664" y="1098526"/>
            <a:ext cx="10003951" cy="549406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5091F70-891C-427A-BE04-78EBA9EC484B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F1B935A-2170-443F-949A-B381B91A956D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9E6CECC-E031-4638-BAD2-8A2CBB2830B1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평행 사변형 6">
              <a:extLst>
                <a:ext uri="{FF2B5EF4-FFF2-40B4-BE49-F238E27FC236}">
                  <a16:creationId xmlns:a16="http://schemas.microsoft.com/office/drawing/2014/main" id="{0F2A4492-3997-425A-9BB6-6715DF9B589A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EF4977D9-8E49-4646-A993-7E0E014AD7C6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81B2ABC5-AB80-4F32-921D-8A6FDC81DEC7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19397CA-B129-40BB-A3B5-E611C0E6CCE7}"/>
              </a:ext>
            </a:extLst>
          </p:cNvPr>
          <p:cNvSpPr txBox="1"/>
          <p:nvPr/>
        </p:nvSpPr>
        <p:spPr>
          <a:xfrm>
            <a:off x="163902" y="68055"/>
            <a:ext cx="4338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Hadoop Eco System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403268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C4332F2-A982-408D-AA0E-74E677096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002" y="1398861"/>
            <a:ext cx="9481430" cy="501069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EEA58B0-3FA7-403C-A2CB-8238DF88EA85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7159C40-C111-4D43-AC05-B1375CABA0AE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A5DF00D-804B-4C1B-842E-3C133DDF0EBE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평행 사변형 6">
              <a:extLst>
                <a:ext uri="{FF2B5EF4-FFF2-40B4-BE49-F238E27FC236}">
                  <a16:creationId xmlns:a16="http://schemas.microsoft.com/office/drawing/2014/main" id="{5A774767-5E2B-48EE-A43D-3C16387C1F67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2CBD1294-A03B-4AE5-9627-4E60355C0731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FDAF384B-4A4A-4907-8ED8-C7720DEB0156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EF20E81-B8CA-494D-A252-80A8A2C34439}"/>
              </a:ext>
            </a:extLst>
          </p:cNvPr>
          <p:cNvSpPr txBox="1"/>
          <p:nvPr/>
        </p:nvSpPr>
        <p:spPr>
          <a:xfrm>
            <a:off x="163902" y="68055"/>
            <a:ext cx="4338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Hadoop Eco System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13592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EEA58B0-3FA7-403C-A2CB-8238DF88EA85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7159C40-C111-4D43-AC05-B1375CABA0AE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A5DF00D-804B-4C1B-842E-3C133DDF0EBE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평행 사변형 6">
              <a:extLst>
                <a:ext uri="{FF2B5EF4-FFF2-40B4-BE49-F238E27FC236}">
                  <a16:creationId xmlns:a16="http://schemas.microsoft.com/office/drawing/2014/main" id="{5A774767-5E2B-48EE-A43D-3C16387C1F67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2CBD1294-A03B-4AE5-9627-4E60355C0731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FDAF384B-4A4A-4907-8ED8-C7720DEB0156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EF20E81-B8CA-494D-A252-80A8A2C34439}"/>
              </a:ext>
            </a:extLst>
          </p:cNvPr>
          <p:cNvSpPr txBox="1"/>
          <p:nvPr/>
        </p:nvSpPr>
        <p:spPr>
          <a:xfrm>
            <a:off x="163902" y="68055"/>
            <a:ext cx="4338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Hadoop Eco System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B85FCE-C9BA-46D1-9FC3-3932B1D80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83" y="1076391"/>
            <a:ext cx="4543425" cy="1943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C97C510-A410-4605-B5BA-29195D36C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83" y="3499946"/>
            <a:ext cx="7331394" cy="175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10485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EEA58B0-3FA7-403C-A2CB-8238DF88EA85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7159C40-C111-4D43-AC05-B1375CABA0AE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A5DF00D-804B-4C1B-842E-3C133DDF0EBE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평행 사변형 6">
              <a:extLst>
                <a:ext uri="{FF2B5EF4-FFF2-40B4-BE49-F238E27FC236}">
                  <a16:creationId xmlns:a16="http://schemas.microsoft.com/office/drawing/2014/main" id="{5A774767-5E2B-48EE-A43D-3C16387C1F67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2CBD1294-A03B-4AE5-9627-4E60355C0731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FDAF384B-4A4A-4907-8ED8-C7720DEB0156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EF20E81-B8CA-494D-A252-80A8A2C34439}"/>
              </a:ext>
            </a:extLst>
          </p:cNvPr>
          <p:cNvSpPr txBox="1"/>
          <p:nvPr/>
        </p:nvSpPr>
        <p:spPr>
          <a:xfrm>
            <a:off x="163902" y="68055"/>
            <a:ext cx="4338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Hadoop Eco System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7DB22B1-990F-4082-9D53-EEF525F74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83" y="1076391"/>
            <a:ext cx="8459938" cy="212400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91E9009-D929-4BF8-9EBF-6592C6DC9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83" y="3429000"/>
            <a:ext cx="5710774" cy="269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573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순서도: 대체 처리 8"/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6" name="갈매기형 수장 15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DBBDF16-F914-449B-A23B-EE6D28A2A76C}"/>
              </a:ext>
            </a:extLst>
          </p:cNvPr>
          <p:cNvSpPr txBox="1"/>
          <p:nvPr/>
        </p:nvSpPr>
        <p:spPr>
          <a:xfrm>
            <a:off x="163902" y="68055"/>
            <a:ext cx="59320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3.1 HDP </a:t>
            </a:r>
            <a:r>
              <a:rPr lang="ko-KR" altLang="en-US" sz="3000" b="1" dirty="0">
                <a:solidFill>
                  <a:schemeClr val="accent4"/>
                </a:solidFill>
              </a:rPr>
              <a:t>관리 페이지 접속 방법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FF2D6B5-0E53-49B4-982E-D0DEA035F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103" y="1663746"/>
            <a:ext cx="939165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60170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EEA58B0-3FA7-403C-A2CB-8238DF88EA85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7159C40-C111-4D43-AC05-B1375CABA0AE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A5DF00D-804B-4C1B-842E-3C133DDF0EBE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평행 사변형 6">
              <a:extLst>
                <a:ext uri="{FF2B5EF4-FFF2-40B4-BE49-F238E27FC236}">
                  <a16:creationId xmlns:a16="http://schemas.microsoft.com/office/drawing/2014/main" id="{5A774767-5E2B-48EE-A43D-3C16387C1F67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2CBD1294-A03B-4AE5-9627-4E60355C0731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FDAF384B-4A4A-4907-8ED8-C7720DEB0156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EF20E81-B8CA-494D-A252-80A8A2C34439}"/>
              </a:ext>
            </a:extLst>
          </p:cNvPr>
          <p:cNvSpPr txBox="1"/>
          <p:nvPr/>
        </p:nvSpPr>
        <p:spPr>
          <a:xfrm>
            <a:off x="163902" y="68055"/>
            <a:ext cx="4338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Hadoop Eco System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708A87C-AD59-49C7-8E3E-61F90C1A2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83" y="1076391"/>
            <a:ext cx="8459938" cy="171725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00ED392-600A-45E6-92B2-10F4025F2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83" y="3045899"/>
            <a:ext cx="7287250" cy="315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8328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4383E34-5FFC-4E7A-B92C-5F1797C20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683" y="2549120"/>
            <a:ext cx="3736633" cy="175976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C847712-E548-428B-954F-A2B1A09E078E}"/>
              </a:ext>
            </a:extLst>
          </p:cNvPr>
          <p:cNvSpPr/>
          <p:nvPr/>
        </p:nvSpPr>
        <p:spPr>
          <a:xfrm>
            <a:off x="3377006" y="1130668"/>
            <a:ext cx="5437988" cy="45846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0A773C-3EB4-4C9D-B7AE-7A52BFFFAD7E}"/>
              </a:ext>
            </a:extLst>
          </p:cNvPr>
          <p:cNvSpPr txBox="1"/>
          <p:nvPr/>
        </p:nvSpPr>
        <p:spPr>
          <a:xfrm>
            <a:off x="1019140" y="2799527"/>
            <a:ext cx="101537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b="1" dirty="0">
                <a:latin typeface="Arial" panose="020B0604020202020204" pitchFamily="34" charset="0"/>
                <a:cs typeface="Arial" panose="020B0604020202020204" pitchFamily="34" charset="0"/>
              </a:rPr>
              <a:t>완전 분산 모드로 진행</a:t>
            </a:r>
            <a:endParaRPr lang="en-US" altLang="ko-KR" sz="4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2500" b="1" dirty="0">
                <a:latin typeface="Arial" panose="020B0604020202020204" pitchFamily="34" charset="0"/>
                <a:cs typeface="Arial" panose="020B0604020202020204" pitchFamily="34" charset="0"/>
              </a:rPr>
              <a:t>(Use Ambari)</a:t>
            </a:r>
            <a:endParaRPr lang="ko-KR" altLang="en-US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59857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00279B2-C6CC-4E41-AC6B-2EC80CF20D9C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FB59A1B-A375-47C8-91F0-CF94D8B94A4D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E658E2-0256-4DAE-A467-C4A00904284F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6941E8F6-3292-4398-9BDC-F7764409C535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4A19B267-08B1-49E6-8241-C9A400607B87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4247EBC0-3A1F-4AB5-9A15-CA5C293710BF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63E53CC-955F-4015-BD24-D15AC9695DA7}"/>
              </a:ext>
            </a:extLst>
          </p:cNvPr>
          <p:cNvSpPr txBox="1"/>
          <p:nvPr/>
        </p:nvSpPr>
        <p:spPr>
          <a:xfrm>
            <a:off x="163902" y="68055"/>
            <a:ext cx="4338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완전 분산 모드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570EA3A-7371-4989-9AFA-DDA15BA9E5E1}"/>
              </a:ext>
            </a:extLst>
          </p:cNvPr>
          <p:cNvSpPr/>
          <p:nvPr/>
        </p:nvSpPr>
        <p:spPr>
          <a:xfrm>
            <a:off x="1012298" y="2172255"/>
            <a:ext cx="10167403" cy="251349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본 장은 </a:t>
            </a:r>
            <a:r>
              <a:rPr lang="ko-KR" altLang="en-US" sz="2400" dirty="0" err="1">
                <a:solidFill>
                  <a:schemeClr val="tx1"/>
                </a:solidFill>
              </a:rPr>
              <a:t>하둡</a:t>
            </a:r>
            <a:r>
              <a:rPr lang="ko-KR" altLang="en-US" sz="2400" dirty="0">
                <a:solidFill>
                  <a:schemeClr val="tx1"/>
                </a:solidFill>
              </a:rPr>
              <a:t> 관리 소프트웨어인 </a:t>
            </a:r>
            <a:r>
              <a:rPr lang="en-US" altLang="ko-KR" sz="2400" dirty="0">
                <a:solidFill>
                  <a:schemeClr val="tx1"/>
                </a:solidFill>
              </a:rPr>
              <a:t>Ambari</a:t>
            </a:r>
            <a:r>
              <a:rPr lang="ko-KR" altLang="en-US" sz="2400" dirty="0">
                <a:solidFill>
                  <a:schemeClr val="tx1"/>
                </a:solidFill>
              </a:rPr>
              <a:t>를 이용한 내용을 기술합니다</a:t>
            </a:r>
            <a:r>
              <a:rPr lang="en-US" altLang="ko-KR" sz="24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CentOS 7</a:t>
            </a:r>
            <a:r>
              <a:rPr lang="ko-KR" altLang="en-US" sz="2400" dirty="0">
                <a:solidFill>
                  <a:schemeClr val="tx1"/>
                </a:solidFill>
              </a:rPr>
              <a:t>을 설치 및 네트워크 설정 과정은 생략하고 난 후의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설치 및 설정 과정을  기술합니다</a:t>
            </a:r>
            <a:r>
              <a:rPr lang="en-US" altLang="ko-KR" sz="2400" dirty="0">
                <a:solidFill>
                  <a:schemeClr val="tx1"/>
                </a:solidFill>
              </a:rPr>
              <a:t>.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48099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00279B2-C6CC-4E41-AC6B-2EC80CF20D9C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FB59A1B-A375-47C8-91F0-CF94D8B94A4D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E658E2-0256-4DAE-A467-C4A00904284F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6941E8F6-3292-4398-9BDC-F7764409C535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4A19B267-08B1-49E6-8241-C9A400607B87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4247EBC0-3A1F-4AB5-9A15-CA5C293710BF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63E53CC-955F-4015-BD24-D15AC9695DA7}"/>
              </a:ext>
            </a:extLst>
          </p:cNvPr>
          <p:cNvSpPr txBox="1"/>
          <p:nvPr/>
        </p:nvSpPr>
        <p:spPr>
          <a:xfrm>
            <a:off x="163902" y="68055"/>
            <a:ext cx="4338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완전 분산 모드</a:t>
            </a:r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0547E361-301E-4D64-A434-93F394399BBA}"/>
              </a:ext>
            </a:extLst>
          </p:cNvPr>
          <p:cNvSpPr/>
          <p:nvPr/>
        </p:nvSpPr>
        <p:spPr>
          <a:xfrm>
            <a:off x="802616" y="944016"/>
            <a:ext cx="187157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Host</a:t>
            </a:r>
            <a:r>
              <a:rPr lang="ko-KR" altLang="en-US" b="1" dirty="0">
                <a:solidFill>
                  <a:schemeClr val="tx1"/>
                </a:solidFill>
              </a:rPr>
              <a:t>명 변경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5188831-F15B-4546-A133-13CE33356A2C}"/>
              </a:ext>
            </a:extLst>
          </p:cNvPr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7" name="갈매기형 수장 15">
              <a:extLst>
                <a:ext uri="{FF2B5EF4-FFF2-40B4-BE49-F238E27FC236}">
                  <a16:creationId xmlns:a16="http://schemas.microsoft.com/office/drawing/2014/main" id="{554EEF5E-C495-4755-8B0B-169E5B5B54D6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갈매기형 수장 16">
              <a:extLst>
                <a:ext uri="{FF2B5EF4-FFF2-40B4-BE49-F238E27FC236}">
                  <a16:creationId xmlns:a16="http://schemas.microsoft.com/office/drawing/2014/main" id="{758D5568-014F-408E-A83C-777ABC073CC6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오각형 17">
              <a:extLst>
                <a:ext uri="{FF2B5EF4-FFF2-40B4-BE49-F238E27FC236}">
                  <a16:creationId xmlns:a16="http://schemas.microsoft.com/office/drawing/2014/main" id="{4E006013-209F-4497-AB72-0AD67FF6873B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94494744-E4D8-42CD-A690-A7E7701CB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12" y="1660019"/>
            <a:ext cx="8010525" cy="600075"/>
          </a:xfrm>
          <a:prstGeom prst="rect">
            <a:avLst/>
          </a:prstGeom>
        </p:spPr>
      </p:pic>
      <p:sp>
        <p:nvSpPr>
          <p:cNvPr id="21" name="순서도: 대체 처리 20">
            <a:extLst>
              <a:ext uri="{FF2B5EF4-FFF2-40B4-BE49-F238E27FC236}">
                <a16:creationId xmlns:a16="http://schemas.microsoft.com/office/drawing/2014/main" id="{B0D959A5-AF96-4B58-9E9D-C25D76F4E4AD}"/>
              </a:ext>
            </a:extLst>
          </p:cNvPr>
          <p:cNvSpPr/>
          <p:nvPr/>
        </p:nvSpPr>
        <p:spPr>
          <a:xfrm>
            <a:off x="802616" y="2771627"/>
            <a:ext cx="4321476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Fully Qualified Domain Name </a:t>
            </a:r>
            <a:r>
              <a:rPr lang="ko-KR" altLang="en-US" b="1" dirty="0">
                <a:solidFill>
                  <a:schemeClr val="tx1"/>
                </a:solidFill>
              </a:rPr>
              <a:t>설정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B1D8145-651B-4FC0-8601-A2DB81881127}"/>
              </a:ext>
            </a:extLst>
          </p:cNvPr>
          <p:cNvGrpSpPr/>
          <p:nvPr/>
        </p:nvGrpSpPr>
        <p:grpSpPr>
          <a:xfrm>
            <a:off x="239578" y="2771628"/>
            <a:ext cx="863525" cy="465826"/>
            <a:chOff x="5899031" y="698740"/>
            <a:chExt cx="863525" cy="465826"/>
          </a:xfrm>
        </p:grpSpPr>
        <p:sp>
          <p:nvSpPr>
            <p:cNvPr id="23" name="갈매기형 수장 22">
              <a:extLst>
                <a:ext uri="{FF2B5EF4-FFF2-40B4-BE49-F238E27FC236}">
                  <a16:creationId xmlns:a16="http://schemas.microsoft.com/office/drawing/2014/main" id="{F76DEF7B-5084-4848-8B9A-740ACF684591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갈매기형 수장 23">
              <a:extLst>
                <a:ext uri="{FF2B5EF4-FFF2-40B4-BE49-F238E27FC236}">
                  <a16:creationId xmlns:a16="http://schemas.microsoft.com/office/drawing/2014/main" id="{3675AD82-3D14-4CBB-A9D2-5BF452BE1319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오각형 24">
              <a:extLst>
                <a:ext uri="{FF2B5EF4-FFF2-40B4-BE49-F238E27FC236}">
                  <a16:creationId xmlns:a16="http://schemas.microsoft.com/office/drawing/2014/main" id="{0CFA2147-6333-4D49-9B2D-2B389E198177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1275DD3E-75F3-4651-B433-A28C99639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12" y="3491356"/>
            <a:ext cx="4324350" cy="36195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FBEBDCD-FCA4-4327-B9C0-AB751E424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812" y="4107208"/>
            <a:ext cx="962977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2712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00279B2-C6CC-4E41-AC6B-2EC80CF20D9C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FB59A1B-A375-47C8-91F0-CF94D8B94A4D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E658E2-0256-4DAE-A467-C4A00904284F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6941E8F6-3292-4398-9BDC-F7764409C535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4A19B267-08B1-49E6-8241-C9A400607B87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4247EBC0-3A1F-4AB5-9A15-CA5C293710BF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63E53CC-955F-4015-BD24-D15AC9695DA7}"/>
              </a:ext>
            </a:extLst>
          </p:cNvPr>
          <p:cNvSpPr txBox="1"/>
          <p:nvPr/>
        </p:nvSpPr>
        <p:spPr>
          <a:xfrm>
            <a:off x="163902" y="68055"/>
            <a:ext cx="4338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완전 분산 모드</a:t>
            </a:r>
          </a:p>
        </p:txBody>
      </p:sp>
      <p:sp>
        <p:nvSpPr>
          <p:cNvPr id="28" name="순서도: 대체 처리 27">
            <a:extLst>
              <a:ext uri="{FF2B5EF4-FFF2-40B4-BE49-F238E27FC236}">
                <a16:creationId xmlns:a16="http://schemas.microsoft.com/office/drawing/2014/main" id="{DD156A52-07A8-4F27-B484-6F3D030F7D32}"/>
              </a:ext>
            </a:extLst>
          </p:cNvPr>
          <p:cNvSpPr/>
          <p:nvPr/>
        </p:nvSpPr>
        <p:spPr>
          <a:xfrm>
            <a:off x="802616" y="944016"/>
            <a:ext cx="266520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</a:t>
            </a:r>
            <a:r>
              <a:rPr lang="ko-KR" altLang="en-US" b="1" dirty="0">
                <a:solidFill>
                  <a:schemeClr val="tx1"/>
                </a:solidFill>
              </a:rPr>
              <a:t>방화벽 설정 및 해제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D4576C5-2828-4F2D-B0EF-D16F1FFECE18}"/>
              </a:ext>
            </a:extLst>
          </p:cNvPr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30" name="갈매기형 수장 15">
              <a:extLst>
                <a:ext uri="{FF2B5EF4-FFF2-40B4-BE49-F238E27FC236}">
                  <a16:creationId xmlns:a16="http://schemas.microsoft.com/office/drawing/2014/main" id="{57850234-C159-4EB7-8A79-DFB98160706E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갈매기형 수장 16">
              <a:extLst>
                <a:ext uri="{FF2B5EF4-FFF2-40B4-BE49-F238E27FC236}">
                  <a16:creationId xmlns:a16="http://schemas.microsoft.com/office/drawing/2014/main" id="{B2FC77F6-784C-4846-B988-B81BC4D5CDCE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오각형 17">
              <a:extLst>
                <a:ext uri="{FF2B5EF4-FFF2-40B4-BE49-F238E27FC236}">
                  <a16:creationId xmlns:a16="http://schemas.microsoft.com/office/drawing/2014/main" id="{10AD2C5B-23C3-4B1E-8089-6ECAB575FDA1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142B364C-F959-4E90-9757-FE6F42E66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12" y="1669999"/>
            <a:ext cx="6076950" cy="847725"/>
          </a:xfrm>
          <a:prstGeom prst="rect">
            <a:avLst/>
          </a:prstGeom>
        </p:spPr>
      </p:pic>
      <p:sp>
        <p:nvSpPr>
          <p:cNvPr id="34" name="순서도: 대체 처리 33">
            <a:extLst>
              <a:ext uri="{FF2B5EF4-FFF2-40B4-BE49-F238E27FC236}">
                <a16:creationId xmlns:a16="http://schemas.microsoft.com/office/drawing/2014/main" id="{CD631213-7438-477E-8825-BB01AC875E37}"/>
              </a:ext>
            </a:extLst>
          </p:cNvPr>
          <p:cNvSpPr/>
          <p:nvPr/>
        </p:nvSpPr>
        <p:spPr>
          <a:xfrm>
            <a:off x="802615" y="2771627"/>
            <a:ext cx="3920305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SSH Key </a:t>
            </a:r>
            <a:r>
              <a:rPr lang="ko-KR" altLang="en-US" b="1" dirty="0">
                <a:solidFill>
                  <a:schemeClr val="tx1"/>
                </a:solidFill>
              </a:rPr>
              <a:t>생성 및 </a:t>
            </a:r>
            <a:r>
              <a:rPr lang="en-US" altLang="ko-KR" b="1" dirty="0">
                <a:solidFill>
                  <a:schemeClr val="tx1"/>
                </a:solidFill>
              </a:rPr>
              <a:t>SSH </a:t>
            </a:r>
            <a:r>
              <a:rPr lang="ko-KR" altLang="en-US" b="1" dirty="0">
                <a:solidFill>
                  <a:schemeClr val="tx1"/>
                </a:solidFill>
              </a:rPr>
              <a:t>접속 설정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388E037-93B3-4575-B24C-CCC146C20795}"/>
              </a:ext>
            </a:extLst>
          </p:cNvPr>
          <p:cNvGrpSpPr/>
          <p:nvPr/>
        </p:nvGrpSpPr>
        <p:grpSpPr>
          <a:xfrm>
            <a:off x="239578" y="2771628"/>
            <a:ext cx="863525" cy="465826"/>
            <a:chOff x="5899031" y="698740"/>
            <a:chExt cx="863525" cy="465826"/>
          </a:xfrm>
        </p:grpSpPr>
        <p:sp>
          <p:nvSpPr>
            <p:cNvPr id="36" name="갈매기형 수장 40">
              <a:extLst>
                <a:ext uri="{FF2B5EF4-FFF2-40B4-BE49-F238E27FC236}">
                  <a16:creationId xmlns:a16="http://schemas.microsoft.com/office/drawing/2014/main" id="{F1E9091B-DC66-4932-AABD-066335AA73AB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갈매기형 수장 42">
              <a:extLst>
                <a:ext uri="{FF2B5EF4-FFF2-40B4-BE49-F238E27FC236}">
                  <a16:creationId xmlns:a16="http://schemas.microsoft.com/office/drawing/2014/main" id="{C756D631-ADF4-4B70-B901-AF2BC3F2C646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오각형 43">
              <a:extLst>
                <a:ext uri="{FF2B5EF4-FFF2-40B4-BE49-F238E27FC236}">
                  <a16:creationId xmlns:a16="http://schemas.microsoft.com/office/drawing/2014/main" id="{4C96C885-687D-4EE4-864C-8178541345B7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9AFB06CD-4FF1-4922-AF5F-CCB3CA8DC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12" y="3491357"/>
            <a:ext cx="8591550" cy="60007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E8A2F156-3061-4513-9DE8-EC07DEC7E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812" y="4345335"/>
            <a:ext cx="10459605" cy="106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5618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00279B2-C6CC-4E41-AC6B-2EC80CF20D9C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FB59A1B-A375-47C8-91F0-CF94D8B94A4D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E658E2-0256-4DAE-A467-C4A00904284F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6941E8F6-3292-4398-9BDC-F7764409C535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4A19B267-08B1-49E6-8241-C9A400607B87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4247EBC0-3A1F-4AB5-9A15-CA5C293710BF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63E53CC-955F-4015-BD24-D15AC9695DA7}"/>
              </a:ext>
            </a:extLst>
          </p:cNvPr>
          <p:cNvSpPr txBox="1"/>
          <p:nvPr/>
        </p:nvSpPr>
        <p:spPr>
          <a:xfrm>
            <a:off x="163902" y="68055"/>
            <a:ext cx="4338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완전 분산 모드</a:t>
            </a:r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57C37E81-9CDE-4C1E-8B66-8A1470BD94EF}"/>
              </a:ext>
            </a:extLst>
          </p:cNvPr>
          <p:cNvSpPr/>
          <p:nvPr/>
        </p:nvSpPr>
        <p:spPr>
          <a:xfrm>
            <a:off x="802616" y="944016"/>
            <a:ext cx="266520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</a:t>
            </a:r>
            <a:r>
              <a:rPr lang="en-US" altLang="ko-KR" b="1" dirty="0" err="1">
                <a:solidFill>
                  <a:schemeClr val="tx1"/>
                </a:solidFill>
              </a:rPr>
              <a:t>Hugepage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편집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99B2052-31DB-432B-B261-27DD82974EF0}"/>
              </a:ext>
            </a:extLst>
          </p:cNvPr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5" name="갈매기형 수장 15">
              <a:extLst>
                <a:ext uri="{FF2B5EF4-FFF2-40B4-BE49-F238E27FC236}">
                  <a16:creationId xmlns:a16="http://schemas.microsoft.com/office/drawing/2014/main" id="{30A7907D-542E-49BC-AB28-F1E48093BE42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갈매기형 수장 16">
              <a:extLst>
                <a:ext uri="{FF2B5EF4-FFF2-40B4-BE49-F238E27FC236}">
                  <a16:creationId xmlns:a16="http://schemas.microsoft.com/office/drawing/2014/main" id="{2339D276-7778-4810-808F-4133EFC8677B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오각형 17">
              <a:extLst>
                <a:ext uri="{FF2B5EF4-FFF2-40B4-BE49-F238E27FC236}">
                  <a16:creationId xmlns:a16="http://schemas.microsoft.com/office/drawing/2014/main" id="{808B82E3-984D-4275-9357-10DA29994A1A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71F3AD58-F5A1-4CD3-A1A4-6F275E3D7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12" y="1660018"/>
            <a:ext cx="4724400" cy="3143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5CDE435-F332-4883-B6DB-8EA2B266B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12" y="2153673"/>
            <a:ext cx="8277225" cy="1581150"/>
          </a:xfrm>
          <a:prstGeom prst="rect">
            <a:avLst/>
          </a:prstGeom>
        </p:spPr>
      </p:pic>
      <p:sp>
        <p:nvSpPr>
          <p:cNvPr id="20" name="순서도: 대체 처리 19">
            <a:extLst>
              <a:ext uri="{FF2B5EF4-FFF2-40B4-BE49-F238E27FC236}">
                <a16:creationId xmlns:a16="http://schemas.microsoft.com/office/drawing/2014/main" id="{E221ABEF-46E4-4DAC-AD50-7EBE4E815057}"/>
              </a:ext>
            </a:extLst>
          </p:cNvPr>
          <p:cNvSpPr/>
          <p:nvPr/>
        </p:nvSpPr>
        <p:spPr>
          <a:xfrm>
            <a:off x="802616" y="3990537"/>
            <a:ext cx="2943761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</a:t>
            </a:r>
            <a:r>
              <a:rPr lang="en-US" altLang="ko-KR" b="1" dirty="0" err="1">
                <a:solidFill>
                  <a:schemeClr val="tx1"/>
                </a:solidFill>
              </a:rPr>
              <a:t>SELinux</a:t>
            </a:r>
            <a:r>
              <a:rPr lang="ko-KR" altLang="en-US" b="1" dirty="0">
                <a:solidFill>
                  <a:schemeClr val="tx1"/>
                </a:solidFill>
              </a:rPr>
              <a:t> 비활성화 설정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78122CF-55DB-40CF-8C9D-4E544632C5C7}"/>
              </a:ext>
            </a:extLst>
          </p:cNvPr>
          <p:cNvGrpSpPr/>
          <p:nvPr/>
        </p:nvGrpSpPr>
        <p:grpSpPr>
          <a:xfrm>
            <a:off x="239578" y="3990538"/>
            <a:ext cx="863525" cy="465826"/>
            <a:chOff x="5899031" y="698740"/>
            <a:chExt cx="863525" cy="465826"/>
          </a:xfrm>
        </p:grpSpPr>
        <p:sp>
          <p:nvSpPr>
            <p:cNvPr id="22" name="갈매기형 수장 15">
              <a:extLst>
                <a:ext uri="{FF2B5EF4-FFF2-40B4-BE49-F238E27FC236}">
                  <a16:creationId xmlns:a16="http://schemas.microsoft.com/office/drawing/2014/main" id="{D8AC37D3-8EED-44B0-BA26-5E09915A3076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갈매기형 수장 16">
              <a:extLst>
                <a:ext uri="{FF2B5EF4-FFF2-40B4-BE49-F238E27FC236}">
                  <a16:creationId xmlns:a16="http://schemas.microsoft.com/office/drawing/2014/main" id="{24E0343E-74E7-49CF-A0B7-95073E0F863C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오각형 17">
              <a:extLst>
                <a:ext uri="{FF2B5EF4-FFF2-40B4-BE49-F238E27FC236}">
                  <a16:creationId xmlns:a16="http://schemas.microsoft.com/office/drawing/2014/main" id="{4AD255C7-1830-4FD9-A569-68FC52142E34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F9588808-6F6E-471A-85D4-4B47906DA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812" y="4712078"/>
            <a:ext cx="5438775" cy="3238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06FF23D-155A-44FE-BC13-01DDBD671F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812" y="5290744"/>
            <a:ext cx="557212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6173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00279B2-C6CC-4E41-AC6B-2EC80CF20D9C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FB59A1B-A375-47C8-91F0-CF94D8B94A4D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E658E2-0256-4DAE-A467-C4A00904284F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6941E8F6-3292-4398-9BDC-F7764409C535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4A19B267-08B1-49E6-8241-C9A400607B87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4247EBC0-3A1F-4AB5-9A15-CA5C293710BF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63E53CC-955F-4015-BD24-D15AC9695DA7}"/>
              </a:ext>
            </a:extLst>
          </p:cNvPr>
          <p:cNvSpPr txBox="1"/>
          <p:nvPr/>
        </p:nvSpPr>
        <p:spPr>
          <a:xfrm>
            <a:off x="163902" y="68055"/>
            <a:ext cx="4338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완전 분산 모드</a:t>
            </a:r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2E9BFF47-91F4-484C-8815-35E4A636D3B3}"/>
              </a:ext>
            </a:extLst>
          </p:cNvPr>
          <p:cNvSpPr/>
          <p:nvPr/>
        </p:nvSpPr>
        <p:spPr>
          <a:xfrm>
            <a:off x="802615" y="944016"/>
            <a:ext cx="2535389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Swap </a:t>
            </a:r>
            <a:r>
              <a:rPr lang="ko-KR" altLang="en-US" b="1" dirty="0">
                <a:solidFill>
                  <a:schemeClr val="tx1"/>
                </a:solidFill>
              </a:rPr>
              <a:t>활용도 설정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455A2E1-AE7D-4F4B-8758-77D7ACE7350E}"/>
              </a:ext>
            </a:extLst>
          </p:cNvPr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5" name="갈매기형 수장 15">
              <a:extLst>
                <a:ext uri="{FF2B5EF4-FFF2-40B4-BE49-F238E27FC236}">
                  <a16:creationId xmlns:a16="http://schemas.microsoft.com/office/drawing/2014/main" id="{AE86CB58-5162-43C6-ACBC-D289029F13BC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갈매기형 수장 16">
              <a:extLst>
                <a:ext uri="{FF2B5EF4-FFF2-40B4-BE49-F238E27FC236}">
                  <a16:creationId xmlns:a16="http://schemas.microsoft.com/office/drawing/2014/main" id="{166E11C5-3817-480D-93BF-1BB0A35DF65E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오각형 17">
              <a:extLst>
                <a:ext uri="{FF2B5EF4-FFF2-40B4-BE49-F238E27FC236}">
                  <a16:creationId xmlns:a16="http://schemas.microsoft.com/office/drawing/2014/main" id="{72AD7F93-5B52-4115-9342-515D2E300DF8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B90265C8-EFE7-41A1-B173-DFBCA4961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12" y="1660017"/>
            <a:ext cx="5095875" cy="3333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E11C01B-3F6B-40BB-A6F2-BEB9DD87C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12" y="2227347"/>
            <a:ext cx="3752850" cy="304800"/>
          </a:xfrm>
          <a:prstGeom prst="rect">
            <a:avLst/>
          </a:prstGeom>
        </p:spPr>
      </p:pic>
      <p:sp>
        <p:nvSpPr>
          <p:cNvPr id="20" name="순서도: 대체 처리 19">
            <a:extLst>
              <a:ext uri="{FF2B5EF4-FFF2-40B4-BE49-F238E27FC236}">
                <a16:creationId xmlns:a16="http://schemas.microsoft.com/office/drawing/2014/main" id="{ADAE0A9A-3BA8-4F3B-A464-291B857CC0BF}"/>
              </a:ext>
            </a:extLst>
          </p:cNvPr>
          <p:cNvSpPr/>
          <p:nvPr/>
        </p:nvSpPr>
        <p:spPr>
          <a:xfrm>
            <a:off x="802616" y="2963173"/>
            <a:ext cx="3565198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Ambari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repository</a:t>
            </a:r>
            <a:r>
              <a:rPr lang="ko-KR" altLang="en-US" b="1" dirty="0">
                <a:solidFill>
                  <a:schemeClr val="tx1"/>
                </a:solidFill>
              </a:rPr>
              <a:t> 다운로드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F57DFAD-E432-4394-9AA7-03901076F7A0}"/>
              </a:ext>
            </a:extLst>
          </p:cNvPr>
          <p:cNvGrpSpPr/>
          <p:nvPr/>
        </p:nvGrpSpPr>
        <p:grpSpPr>
          <a:xfrm>
            <a:off x="239578" y="2963174"/>
            <a:ext cx="863525" cy="465826"/>
            <a:chOff x="5899031" y="698740"/>
            <a:chExt cx="863525" cy="465826"/>
          </a:xfrm>
        </p:grpSpPr>
        <p:sp>
          <p:nvSpPr>
            <p:cNvPr id="22" name="갈매기형 수장 15">
              <a:extLst>
                <a:ext uri="{FF2B5EF4-FFF2-40B4-BE49-F238E27FC236}">
                  <a16:creationId xmlns:a16="http://schemas.microsoft.com/office/drawing/2014/main" id="{41CB922D-DEA3-48E0-9BBF-F8CFB1F444C4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갈매기형 수장 16">
              <a:extLst>
                <a:ext uri="{FF2B5EF4-FFF2-40B4-BE49-F238E27FC236}">
                  <a16:creationId xmlns:a16="http://schemas.microsoft.com/office/drawing/2014/main" id="{FFD74757-3369-4538-9D33-C335F5852F03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오각형 17">
              <a:extLst>
                <a:ext uri="{FF2B5EF4-FFF2-40B4-BE49-F238E27FC236}">
                  <a16:creationId xmlns:a16="http://schemas.microsoft.com/office/drawing/2014/main" id="{1B3B323C-5D34-4012-8234-704C97EAA354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순서도: 대체 처리 24">
            <a:extLst>
              <a:ext uri="{FF2B5EF4-FFF2-40B4-BE49-F238E27FC236}">
                <a16:creationId xmlns:a16="http://schemas.microsoft.com/office/drawing/2014/main" id="{A25C6577-5E55-4791-A5AA-3A669F40FF6B}"/>
              </a:ext>
            </a:extLst>
          </p:cNvPr>
          <p:cNvSpPr/>
          <p:nvPr/>
        </p:nvSpPr>
        <p:spPr>
          <a:xfrm>
            <a:off x="802616" y="4701638"/>
            <a:ext cx="3218968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Ambari server </a:t>
            </a:r>
            <a:r>
              <a:rPr lang="ko-KR" altLang="en-US" b="1" dirty="0">
                <a:solidFill>
                  <a:schemeClr val="tx1"/>
                </a:solidFill>
              </a:rPr>
              <a:t>다운로드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2D820BC-B710-413F-9DAE-BE3934D7B77A}"/>
              </a:ext>
            </a:extLst>
          </p:cNvPr>
          <p:cNvGrpSpPr/>
          <p:nvPr/>
        </p:nvGrpSpPr>
        <p:grpSpPr>
          <a:xfrm>
            <a:off x="239578" y="4701639"/>
            <a:ext cx="863525" cy="465826"/>
            <a:chOff x="5899031" y="698740"/>
            <a:chExt cx="863525" cy="465826"/>
          </a:xfrm>
        </p:grpSpPr>
        <p:sp>
          <p:nvSpPr>
            <p:cNvPr id="27" name="갈매기형 수장 15">
              <a:extLst>
                <a:ext uri="{FF2B5EF4-FFF2-40B4-BE49-F238E27FC236}">
                  <a16:creationId xmlns:a16="http://schemas.microsoft.com/office/drawing/2014/main" id="{6F6CB2C5-9995-4943-8708-25A0B10801FD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갈매기형 수장 16">
              <a:extLst>
                <a:ext uri="{FF2B5EF4-FFF2-40B4-BE49-F238E27FC236}">
                  <a16:creationId xmlns:a16="http://schemas.microsoft.com/office/drawing/2014/main" id="{A8642521-F3B8-4E54-8288-9528F730BE88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오각형 17">
              <a:extLst>
                <a:ext uri="{FF2B5EF4-FFF2-40B4-BE49-F238E27FC236}">
                  <a16:creationId xmlns:a16="http://schemas.microsoft.com/office/drawing/2014/main" id="{0DDFE5A2-45E1-48E4-820A-BAEC94E2C4CB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67FED50D-2176-461F-B539-92CA8C6A5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812" y="5411548"/>
            <a:ext cx="3752850" cy="33337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DF4E81C-E7CB-453B-B6AD-82733DDBA8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812" y="3673083"/>
            <a:ext cx="847725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33925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00279B2-C6CC-4E41-AC6B-2EC80CF20D9C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FB59A1B-A375-47C8-91F0-CF94D8B94A4D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E658E2-0256-4DAE-A467-C4A00904284F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6941E8F6-3292-4398-9BDC-F7764409C535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4A19B267-08B1-49E6-8241-C9A400607B87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4247EBC0-3A1F-4AB5-9A15-CA5C293710BF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63E53CC-955F-4015-BD24-D15AC9695DA7}"/>
              </a:ext>
            </a:extLst>
          </p:cNvPr>
          <p:cNvSpPr txBox="1"/>
          <p:nvPr/>
        </p:nvSpPr>
        <p:spPr>
          <a:xfrm>
            <a:off x="163902" y="68055"/>
            <a:ext cx="4338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완전 분산 모드</a:t>
            </a:r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E9EE77C7-C9BC-4068-B61B-4A45A609B484}"/>
              </a:ext>
            </a:extLst>
          </p:cNvPr>
          <p:cNvSpPr/>
          <p:nvPr/>
        </p:nvSpPr>
        <p:spPr>
          <a:xfrm>
            <a:off x="802615" y="944016"/>
            <a:ext cx="1940585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MySQL </a:t>
            </a:r>
            <a:r>
              <a:rPr lang="ko-KR" altLang="en-US" b="1" dirty="0">
                <a:solidFill>
                  <a:schemeClr val="tx1"/>
                </a:solidFill>
              </a:rPr>
              <a:t>연동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E3B7BEF-10F3-47C3-9ED2-6F55F53CC427}"/>
              </a:ext>
            </a:extLst>
          </p:cNvPr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5" name="갈매기형 수장 15">
              <a:extLst>
                <a:ext uri="{FF2B5EF4-FFF2-40B4-BE49-F238E27FC236}">
                  <a16:creationId xmlns:a16="http://schemas.microsoft.com/office/drawing/2014/main" id="{E5D2B6C7-BBE7-4BD5-B529-06C7E679A4EF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갈매기형 수장 16">
              <a:extLst>
                <a:ext uri="{FF2B5EF4-FFF2-40B4-BE49-F238E27FC236}">
                  <a16:creationId xmlns:a16="http://schemas.microsoft.com/office/drawing/2014/main" id="{82661D3B-1950-41F3-ADAF-3BCF1D8FB7FE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오각형 17">
              <a:extLst>
                <a:ext uri="{FF2B5EF4-FFF2-40B4-BE49-F238E27FC236}">
                  <a16:creationId xmlns:a16="http://schemas.microsoft.com/office/drawing/2014/main" id="{A7BF1C26-CA70-445B-9E1E-642A3F19A626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45B707AF-F303-4524-83F9-405DB6E60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11" y="1663746"/>
            <a:ext cx="10515600" cy="438150"/>
          </a:xfrm>
          <a:prstGeom prst="rect">
            <a:avLst/>
          </a:prstGeom>
        </p:spPr>
      </p:pic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FD04CB74-8AF5-4B7A-9012-430A6451509A}"/>
              </a:ext>
            </a:extLst>
          </p:cNvPr>
          <p:cNvSpPr/>
          <p:nvPr/>
        </p:nvSpPr>
        <p:spPr>
          <a:xfrm>
            <a:off x="802615" y="2483313"/>
            <a:ext cx="2641921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Ambari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server </a:t>
            </a:r>
            <a:r>
              <a:rPr lang="ko-KR" altLang="en-US" b="1" dirty="0">
                <a:solidFill>
                  <a:schemeClr val="tx1"/>
                </a:solidFill>
              </a:rPr>
              <a:t>설정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5781E9A-F3DC-4A8F-BDAB-6F752AC81FF8}"/>
              </a:ext>
            </a:extLst>
          </p:cNvPr>
          <p:cNvGrpSpPr/>
          <p:nvPr/>
        </p:nvGrpSpPr>
        <p:grpSpPr>
          <a:xfrm>
            <a:off x="239577" y="2483314"/>
            <a:ext cx="863525" cy="465826"/>
            <a:chOff x="5899031" y="698740"/>
            <a:chExt cx="863525" cy="465826"/>
          </a:xfrm>
        </p:grpSpPr>
        <p:sp>
          <p:nvSpPr>
            <p:cNvPr id="21" name="갈매기형 수장 15">
              <a:extLst>
                <a:ext uri="{FF2B5EF4-FFF2-40B4-BE49-F238E27FC236}">
                  <a16:creationId xmlns:a16="http://schemas.microsoft.com/office/drawing/2014/main" id="{DFE79C45-E897-4E69-8987-BC6D63ECDD1D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갈매기형 수장 16">
              <a:extLst>
                <a:ext uri="{FF2B5EF4-FFF2-40B4-BE49-F238E27FC236}">
                  <a16:creationId xmlns:a16="http://schemas.microsoft.com/office/drawing/2014/main" id="{B0723672-E24E-4997-B42D-44AB977CA88E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오각형 17">
              <a:extLst>
                <a:ext uri="{FF2B5EF4-FFF2-40B4-BE49-F238E27FC236}">
                  <a16:creationId xmlns:a16="http://schemas.microsoft.com/office/drawing/2014/main" id="{AED92D76-818A-4C5D-8FF1-E58E70457EB9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E118C6F4-6E73-47CF-A813-911CF1D3C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11" y="3203044"/>
            <a:ext cx="5114925" cy="31432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9FBBB55-4852-4AA8-82FF-F8A9017AC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811" y="4715021"/>
            <a:ext cx="5695950" cy="314325"/>
          </a:xfrm>
          <a:prstGeom prst="rect">
            <a:avLst/>
          </a:prstGeom>
        </p:spPr>
      </p:pic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A76CDA2B-398F-406C-A57B-9CE5CDB04586}"/>
              </a:ext>
            </a:extLst>
          </p:cNvPr>
          <p:cNvSpPr/>
          <p:nvPr/>
        </p:nvSpPr>
        <p:spPr>
          <a:xfrm>
            <a:off x="802615" y="3961863"/>
            <a:ext cx="3041416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Ambari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agent</a:t>
            </a:r>
            <a:r>
              <a:rPr lang="ko-KR" altLang="en-US" b="1" dirty="0">
                <a:solidFill>
                  <a:schemeClr val="tx1"/>
                </a:solidFill>
              </a:rPr>
              <a:t> 다운로드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EC98627-4293-4DCA-A408-D58FE1C8E1F8}"/>
              </a:ext>
            </a:extLst>
          </p:cNvPr>
          <p:cNvGrpSpPr/>
          <p:nvPr/>
        </p:nvGrpSpPr>
        <p:grpSpPr>
          <a:xfrm>
            <a:off x="239577" y="3961864"/>
            <a:ext cx="863525" cy="465826"/>
            <a:chOff x="5899031" y="698740"/>
            <a:chExt cx="863525" cy="465826"/>
          </a:xfrm>
        </p:grpSpPr>
        <p:sp>
          <p:nvSpPr>
            <p:cNvPr id="28" name="갈매기형 수장 15">
              <a:extLst>
                <a:ext uri="{FF2B5EF4-FFF2-40B4-BE49-F238E27FC236}">
                  <a16:creationId xmlns:a16="http://schemas.microsoft.com/office/drawing/2014/main" id="{7016C099-F737-44C5-92C2-DA492FA2E06B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갈매기형 수장 16">
              <a:extLst>
                <a:ext uri="{FF2B5EF4-FFF2-40B4-BE49-F238E27FC236}">
                  <a16:creationId xmlns:a16="http://schemas.microsoft.com/office/drawing/2014/main" id="{157B34A5-DB13-43AD-B681-962A070F0724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오각형 17">
              <a:extLst>
                <a:ext uri="{FF2B5EF4-FFF2-40B4-BE49-F238E27FC236}">
                  <a16:creationId xmlns:a16="http://schemas.microsoft.com/office/drawing/2014/main" id="{F8EC39E2-DF2B-47D3-9D20-DD4C65F38368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049551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00279B2-C6CC-4E41-AC6B-2EC80CF20D9C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FB59A1B-A375-47C8-91F0-CF94D8B94A4D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E658E2-0256-4DAE-A467-C4A00904284F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6941E8F6-3292-4398-9BDC-F7764409C535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4A19B267-08B1-49E6-8241-C9A400607B87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4247EBC0-3A1F-4AB5-9A15-CA5C293710BF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63E53CC-955F-4015-BD24-D15AC9695DA7}"/>
              </a:ext>
            </a:extLst>
          </p:cNvPr>
          <p:cNvSpPr txBox="1"/>
          <p:nvPr/>
        </p:nvSpPr>
        <p:spPr>
          <a:xfrm>
            <a:off x="163902" y="68055"/>
            <a:ext cx="4338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완전 분산 모드</a:t>
            </a:r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F54BCF6E-69B3-4C5E-9F13-E7AD7F4673C8}"/>
              </a:ext>
            </a:extLst>
          </p:cNvPr>
          <p:cNvSpPr/>
          <p:nvPr/>
        </p:nvSpPr>
        <p:spPr>
          <a:xfrm>
            <a:off x="802615" y="944016"/>
            <a:ext cx="2668554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</a:t>
            </a:r>
            <a:r>
              <a:rPr lang="en-US" altLang="ko-KR" b="1" dirty="0" err="1">
                <a:solidFill>
                  <a:schemeClr val="tx1"/>
                </a:solidFill>
              </a:rPr>
              <a:t>ambari</a:t>
            </a:r>
            <a:r>
              <a:rPr lang="en-US" altLang="ko-KR" b="1" dirty="0">
                <a:solidFill>
                  <a:schemeClr val="tx1"/>
                </a:solidFill>
              </a:rPr>
              <a:t> agent </a:t>
            </a:r>
            <a:r>
              <a:rPr lang="ko-KR" altLang="en-US" b="1" dirty="0">
                <a:solidFill>
                  <a:schemeClr val="tx1"/>
                </a:solidFill>
              </a:rPr>
              <a:t>설정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B9B0FED-DBB1-4125-9A45-E285CAEA8D01}"/>
              </a:ext>
            </a:extLst>
          </p:cNvPr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5" name="갈매기형 수장 15">
              <a:extLst>
                <a:ext uri="{FF2B5EF4-FFF2-40B4-BE49-F238E27FC236}">
                  <a16:creationId xmlns:a16="http://schemas.microsoft.com/office/drawing/2014/main" id="{D18D3ABF-60F2-4B7C-9F16-DB91C2B633A0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갈매기형 수장 16">
              <a:extLst>
                <a:ext uri="{FF2B5EF4-FFF2-40B4-BE49-F238E27FC236}">
                  <a16:creationId xmlns:a16="http://schemas.microsoft.com/office/drawing/2014/main" id="{8713D66A-094A-4689-8D0F-77DEAB4B1A34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오각형 17">
              <a:extLst>
                <a:ext uri="{FF2B5EF4-FFF2-40B4-BE49-F238E27FC236}">
                  <a16:creationId xmlns:a16="http://schemas.microsoft.com/office/drawing/2014/main" id="{E24546EF-473F-49C4-AB13-F6EAF50BED84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BCCE74A0-FCD5-49CB-9539-FE107C3B7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11" y="1663745"/>
            <a:ext cx="7296150" cy="3143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A896087-EFFB-42D2-A28E-FB975D345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11" y="2231972"/>
            <a:ext cx="6724650" cy="10858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36744F9-055C-4B21-8802-5303AD601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811" y="3924670"/>
            <a:ext cx="7239000" cy="3048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A6CD54D-BB4F-43BA-9287-B1E959352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811" y="4485073"/>
            <a:ext cx="61150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64712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00279B2-C6CC-4E41-AC6B-2EC80CF20D9C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FB59A1B-A375-47C8-91F0-CF94D8B94A4D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E658E2-0256-4DAE-A467-C4A00904284F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6941E8F6-3292-4398-9BDC-F7764409C535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4A19B267-08B1-49E6-8241-C9A400607B87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4247EBC0-3A1F-4AB5-9A15-CA5C293710BF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63E53CC-955F-4015-BD24-D15AC9695DA7}"/>
              </a:ext>
            </a:extLst>
          </p:cNvPr>
          <p:cNvSpPr txBox="1"/>
          <p:nvPr/>
        </p:nvSpPr>
        <p:spPr>
          <a:xfrm>
            <a:off x="163902" y="68055"/>
            <a:ext cx="4338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완전 분산 모드</a:t>
            </a:r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962AAC44-5ACA-49AA-BFD8-9266AA71E770}"/>
              </a:ext>
            </a:extLst>
          </p:cNvPr>
          <p:cNvSpPr/>
          <p:nvPr/>
        </p:nvSpPr>
        <p:spPr>
          <a:xfrm>
            <a:off x="802614" y="944016"/>
            <a:ext cx="3716119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Host </a:t>
            </a:r>
            <a:r>
              <a:rPr lang="ko-KR" altLang="en-US" b="1" dirty="0">
                <a:solidFill>
                  <a:schemeClr val="tx1"/>
                </a:solidFill>
              </a:rPr>
              <a:t>간 </a:t>
            </a:r>
            <a:r>
              <a:rPr lang="en-US" altLang="ko-KR" b="1" dirty="0">
                <a:solidFill>
                  <a:schemeClr val="tx1"/>
                </a:solidFill>
              </a:rPr>
              <a:t>NTP </a:t>
            </a:r>
            <a:r>
              <a:rPr lang="ko-KR" altLang="en-US" b="1" dirty="0">
                <a:solidFill>
                  <a:schemeClr val="tx1"/>
                </a:solidFill>
              </a:rPr>
              <a:t>시간 동기화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EDF713F-0AA0-4453-A532-11636156AD63}"/>
              </a:ext>
            </a:extLst>
          </p:cNvPr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5" name="갈매기형 수장 15">
              <a:extLst>
                <a:ext uri="{FF2B5EF4-FFF2-40B4-BE49-F238E27FC236}">
                  <a16:creationId xmlns:a16="http://schemas.microsoft.com/office/drawing/2014/main" id="{3D720CE3-4C58-4E72-9743-5F70F6DF1BAE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갈매기형 수장 16">
              <a:extLst>
                <a:ext uri="{FF2B5EF4-FFF2-40B4-BE49-F238E27FC236}">
                  <a16:creationId xmlns:a16="http://schemas.microsoft.com/office/drawing/2014/main" id="{14DCE86C-BE97-47EF-ADDD-9C5486BCD19C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오각형 17">
              <a:extLst>
                <a:ext uri="{FF2B5EF4-FFF2-40B4-BE49-F238E27FC236}">
                  <a16:creationId xmlns:a16="http://schemas.microsoft.com/office/drawing/2014/main" id="{3691906A-5996-4B60-A3BA-50BF9BB48D65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2A057458-7F33-4EB8-A600-640EA7B61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11" y="1663745"/>
            <a:ext cx="5162550" cy="8191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F062965-3782-4869-B258-1DB5FB75A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11" y="3456527"/>
            <a:ext cx="4676775" cy="2857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245177F-390E-4443-8866-C4B29FDB6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811" y="3990306"/>
            <a:ext cx="4981575" cy="2133600"/>
          </a:xfrm>
          <a:prstGeom prst="rect">
            <a:avLst/>
          </a:prstGeom>
        </p:spPr>
      </p:pic>
      <p:sp>
        <p:nvSpPr>
          <p:cNvPr id="21" name="순서도: 대체 처리 20">
            <a:extLst>
              <a:ext uri="{FF2B5EF4-FFF2-40B4-BE49-F238E27FC236}">
                <a16:creationId xmlns:a16="http://schemas.microsoft.com/office/drawing/2014/main" id="{C12F7CA6-D46D-48C6-9886-FE1DF70AFD58}"/>
              </a:ext>
            </a:extLst>
          </p:cNvPr>
          <p:cNvSpPr/>
          <p:nvPr/>
        </p:nvSpPr>
        <p:spPr>
          <a:xfrm>
            <a:off x="802615" y="2759630"/>
            <a:ext cx="2742842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NTP </a:t>
            </a:r>
            <a:r>
              <a:rPr lang="ko-KR" altLang="en-US" b="1" dirty="0">
                <a:solidFill>
                  <a:schemeClr val="tx1"/>
                </a:solidFill>
              </a:rPr>
              <a:t>설정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05C3099-3BEA-498D-9AAD-D27E00641EEC}"/>
              </a:ext>
            </a:extLst>
          </p:cNvPr>
          <p:cNvGrpSpPr/>
          <p:nvPr/>
        </p:nvGrpSpPr>
        <p:grpSpPr>
          <a:xfrm>
            <a:off x="239578" y="2759631"/>
            <a:ext cx="863525" cy="465826"/>
            <a:chOff x="5899031" y="698740"/>
            <a:chExt cx="863525" cy="465826"/>
          </a:xfrm>
        </p:grpSpPr>
        <p:sp>
          <p:nvSpPr>
            <p:cNvPr id="23" name="갈매기형 수장 15">
              <a:extLst>
                <a:ext uri="{FF2B5EF4-FFF2-40B4-BE49-F238E27FC236}">
                  <a16:creationId xmlns:a16="http://schemas.microsoft.com/office/drawing/2014/main" id="{ABE29083-C9D3-453F-86B6-F247B31A9F9B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갈매기형 수장 16">
              <a:extLst>
                <a:ext uri="{FF2B5EF4-FFF2-40B4-BE49-F238E27FC236}">
                  <a16:creationId xmlns:a16="http://schemas.microsoft.com/office/drawing/2014/main" id="{2F022496-F927-4BD6-8C68-2AEF85105F16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오각형 17">
              <a:extLst>
                <a:ext uri="{FF2B5EF4-FFF2-40B4-BE49-F238E27FC236}">
                  <a16:creationId xmlns:a16="http://schemas.microsoft.com/office/drawing/2014/main" id="{BB1E33B0-6514-4F82-AA9D-4FC914A0BD05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2099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순서도: 대체 처리 8"/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6" name="갈매기형 수장 15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92D99DF1-6046-4EC8-B921-B4EBEC1A5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794" y="1409843"/>
            <a:ext cx="9404412" cy="528998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15AE291-0E6B-4A55-9D97-763D6AA5B6C7}"/>
              </a:ext>
            </a:extLst>
          </p:cNvPr>
          <p:cNvSpPr txBox="1"/>
          <p:nvPr/>
        </p:nvSpPr>
        <p:spPr>
          <a:xfrm>
            <a:off x="163901" y="68055"/>
            <a:ext cx="57891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3.1 HDP </a:t>
            </a:r>
            <a:r>
              <a:rPr lang="ko-KR" altLang="en-US" sz="3000" b="1" dirty="0">
                <a:solidFill>
                  <a:schemeClr val="accent4"/>
                </a:solidFill>
              </a:rPr>
              <a:t>관리 페이지 접속 방법</a:t>
            </a:r>
          </a:p>
        </p:txBody>
      </p:sp>
    </p:spTree>
    <p:extLst>
      <p:ext uri="{BB962C8B-B14F-4D97-AF65-F5344CB8AC3E}">
        <p14:creationId xmlns:p14="http://schemas.microsoft.com/office/powerpoint/2010/main" val="2091030722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00279B2-C6CC-4E41-AC6B-2EC80CF20D9C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FB59A1B-A375-47C8-91F0-CF94D8B94A4D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E658E2-0256-4DAE-A467-C4A00904284F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6941E8F6-3292-4398-9BDC-F7764409C535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4A19B267-08B1-49E6-8241-C9A400607B87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4247EBC0-3A1F-4AB5-9A15-CA5C293710BF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63E53CC-955F-4015-BD24-D15AC9695DA7}"/>
              </a:ext>
            </a:extLst>
          </p:cNvPr>
          <p:cNvSpPr txBox="1"/>
          <p:nvPr/>
        </p:nvSpPr>
        <p:spPr>
          <a:xfrm>
            <a:off x="163902" y="68055"/>
            <a:ext cx="4338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완전 분산 모드</a:t>
            </a:r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2A53677B-339D-4323-A746-42A88CD32147}"/>
              </a:ext>
            </a:extLst>
          </p:cNvPr>
          <p:cNvSpPr/>
          <p:nvPr/>
        </p:nvSpPr>
        <p:spPr>
          <a:xfrm>
            <a:off x="802614" y="944016"/>
            <a:ext cx="3716119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Windows hosts </a:t>
            </a:r>
            <a:r>
              <a:rPr lang="ko-KR" altLang="en-US" b="1" dirty="0">
                <a:solidFill>
                  <a:schemeClr val="tx1"/>
                </a:solidFill>
              </a:rPr>
              <a:t>파일 설정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0C225D3-8EC0-4D52-9571-7A6DC47F4A59}"/>
              </a:ext>
            </a:extLst>
          </p:cNvPr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5" name="갈매기형 수장 15">
              <a:extLst>
                <a:ext uri="{FF2B5EF4-FFF2-40B4-BE49-F238E27FC236}">
                  <a16:creationId xmlns:a16="http://schemas.microsoft.com/office/drawing/2014/main" id="{1602CFF6-85D9-40A2-B392-6DBA33C00074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갈매기형 수장 16">
              <a:extLst>
                <a:ext uri="{FF2B5EF4-FFF2-40B4-BE49-F238E27FC236}">
                  <a16:creationId xmlns:a16="http://schemas.microsoft.com/office/drawing/2014/main" id="{07BA305A-C56C-41AD-8E05-B3573F4BE9F8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오각형 17">
              <a:extLst>
                <a:ext uri="{FF2B5EF4-FFF2-40B4-BE49-F238E27FC236}">
                  <a16:creationId xmlns:a16="http://schemas.microsoft.com/office/drawing/2014/main" id="{E15811DA-B2EA-4541-9739-E94B3BBE7009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7D2BC330-8115-4EBE-95DE-D2E25E2BE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11" y="1657872"/>
            <a:ext cx="8867775" cy="1352550"/>
          </a:xfrm>
          <a:prstGeom prst="rect">
            <a:avLst/>
          </a:prstGeom>
        </p:spPr>
      </p:pic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4C8283C6-7703-46A4-96E3-9103E7B0B75C}"/>
              </a:ext>
            </a:extLst>
          </p:cNvPr>
          <p:cNvSpPr/>
          <p:nvPr/>
        </p:nvSpPr>
        <p:spPr>
          <a:xfrm>
            <a:off x="802614" y="3512354"/>
            <a:ext cx="3716119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Ambari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server</a:t>
            </a:r>
            <a:r>
              <a:rPr lang="ko-KR" altLang="en-US" b="1" dirty="0">
                <a:solidFill>
                  <a:schemeClr val="tx1"/>
                </a:solidFill>
              </a:rPr>
              <a:t> 실행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8B66FE3-523B-4B89-AF9F-5A574290CA70}"/>
              </a:ext>
            </a:extLst>
          </p:cNvPr>
          <p:cNvGrpSpPr/>
          <p:nvPr/>
        </p:nvGrpSpPr>
        <p:grpSpPr>
          <a:xfrm>
            <a:off x="239578" y="3512355"/>
            <a:ext cx="863525" cy="465826"/>
            <a:chOff x="5899031" y="698740"/>
            <a:chExt cx="863525" cy="465826"/>
          </a:xfrm>
        </p:grpSpPr>
        <p:sp>
          <p:nvSpPr>
            <p:cNvPr id="21" name="갈매기형 수장 15">
              <a:extLst>
                <a:ext uri="{FF2B5EF4-FFF2-40B4-BE49-F238E27FC236}">
                  <a16:creationId xmlns:a16="http://schemas.microsoft.com/office/drawing/2014/main" id="{D60BCD93-D89E-421B-B506-34D4E3075EF5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갈매기형 수장 16">
              <a:extLst>
                <a:ext uri="{FF2B5EF4-FFF2-40B4-BE49-F238E27FC236}">
                  <a16:creationId xmlns:a16="http://schemas.microsoft.com/office/drawing/2014/main" id="{AC376210-E236-40F3-8C7E-737E5BEDA60C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오각형 17">
              <a:extLst>
                <a:ext uri="{FF2B5EF4-FFF2-40B4-BE49-F238E27FC236}">
                  <a16:creationId xmlns:a16="http://schemas.microsoft.com/office/drawing/2014/main" id="{D3C4CA85-E31E-4929-9EA8-0811D5682495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61AEF9E7-80B1-4F05-915E-025E3EECD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11" y="4230625"/>
            <a:ext cx="5057775" cy="314325"/>
          </a:xfrm>
          <a:prstGeom prst="rect">
            <a:avLst/>
          </a:prstGeom>
        </p:spPr>
      </p:pic>
      <p:sp>
        <p:nvSpPr>
          <p:cNvPr id="25" name="순서도: 대체 처리 24">
            <a:extLst>
              <a:ext uri="{FF2B5EF4-FFF2-40B4-BE49-F238E27FC236}">
                <a16:creationId xmlns:a16="http://schemas.microsoft.com/office/drawing/2014/main" id="{86488A8F-14D2-4C71-B749-31EACCEAAB57}"/>
              </a:ext>
            </a:extLst>
          </p:cNvPr>
          <p:cNvSpPr/>
          <p:nvPr/>
        </p:nvSpPr>
        <p:spPr>
          <a:xfrm>
            <a:off x="802614" y="4880020"/>
            <a:ext cx="3716119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Ambari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agent</a:t>
            </a:r>
            <a:r>
              <a:rPr lang="ko-KR" altLang="en-US" b="1" dirty="0">
                <a:solidFill>
                  <a:schemeClr val="tx1"/>
                </a:solidFill>
              </a:rPr>
              <a:t> 실행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82B5332-37DF-4703-8DD8-7EE37FE91CD2}"/>
              </a:ext>
            </a:extLst>
          </p:cNvPr>
          <p:cNvGrpSpPr/>
          <p:nvPr/>
        </p:nvGrpSpPr>
        <p:grpSpPr>
          <a:xfrm>
            <a:off x="239578" y="4880021"/>
            <a:ext cx="863525" cy="465826"/>
            <a:chOff x="5899031" y="698740"/>
            <a:chExt cx="863525" cy="465826"/>
          </a:xfrm>
        </p:grpSpPr>
        <p:sp>
          <p:nvSpPr>
            <p:cNvPr id="27" name="갈매기형 수장 15">
              <a:extLst>
                <a:ext uri="{FF2B5EF4-FFF2-40B4-BE49-F238E27FC236}">
                  <a16:creationId xmlns:a16="http://schemas.microsoft.com/office/drawing/2014/main" id="{F4BF6ED5-D106-43DE-B92E-CD3F224CF022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갈매기형 수장 16">
              <a:extLst>
                <a:ext uri="{FF2B5EF4-FFF2-40B4-BE49-F238E27FC236}">
                  <a16:creationId xmlns:a16="http://schemas.microsoft.com/office/drawing/2014/main" id="{60347A92-8B58-4D03-9A71-B43E0D107F95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오각형 17">
              <a:extLst>
                <a:ext uri="{FF2B5EF4-FFF2-40B4-BE49-F238E27FC236}">
                  <a16:creationId xmlns:a16="http://schemas.microsoft.com/office/drawing/2014/main" id="{7C789739-6436-4361-85EE-3E9E389E890A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504596DD-52F8-49E7-84F4-9138EF337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811" y="5603228"/>
            <a:ext cx="497205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68851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00279B2-C6CC-4E41-AC6B-2EC80CF20D9C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FB59A1B-A375-47C8-91F0-CF94D8B94A4D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E658E2-0256-4DAE-A467-C4A00904284F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6941E8F6-3292-4398-9BDC-F7764409C535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4A19B267-08B1-49E6-8241-C9A400607B87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4247EBC0-3A1F-4AB5-9A15-CA5C293710BF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63E53CC-955F-4015-BD24-D15AC9695DA7}"/>
              </a:ext>
            </a:extLst>
          </p:cNvPr>
          <p:cNvSpPr txBox="1"/>
          <p:nvPr/>
        </p:nvSpPr>
        <p:spPr>
          <a:xfrm>
            <a:off x="163902" y="68055"/>
            <a:ext cx="4338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완전 분산 모드</a:t>
            </a:r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10A78924-45A1-4705-8F7D-9E451494D561}"/>
              </a:ext>
            </a:extLst>
          </p:cNvPr>
          <p:cNvSpPr/>
          <p:nvPr/>
        </p:nvSpPr>
        <p:spPr>
          <a:xfrm>
            <a:off x="802614" y="944016"/>
            <a:ext cx="5030015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Web browser</a:t>
            </a:r>
            <a:r>
              <a:rPr lang="ko-KR" altLang="en-US" b="1" dirty="0">
                <a:solidFill>
                  <a:schemeClr val="tx1"/>
                </a:solidFill>
              </a:rPr>
              <a:t>에서 </a:t>
            </a:r>
            <a:r>
              <a:rPr lang="en-US" altLang="ko-KR" b="1" dirty="0">
                <a:solidFill>
                  <a:schemeClr val="tx1"/>
                </a:solidFill>
              </a:rPr>
              <a:t>Ambari </a:t>
            </a:r>
            <a:r>
              <a:rPr lang="ko-KR" altLang="en-US" b="1" dirty="0">
                <a:solidFill>
                  <a:schemeClr val="tx1"/>
                </a:solidFill>
              </a:rPr>
              <a:t>실행 및 접속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8146AE3-AB08-40F3-89D7-C8FCF74CC1B2}"/>
              </a:ext>
            </a:extLst>
          </p:cNvPr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5" name="갈매기형 수장 15">
              <a:extLst>
                <a:ext uri="{FF2B5EF4-FFF2-40B4-BE49-F238E27FC236}">
                  <a16:creationId xmlns:a16="http://schemas.microsoft.com/office/drawing/2014/main" id="{AA800C02-EAE8-4591-B6B9-E943BE75F31E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갈매기형 수장 16">
              <a:extLst>
                <a:ext uri="{FF2B5EF4-FFF2-40B4-BE49-F238E27FC236}">
                  <a16:creationId xmlns:a16="http://schemas.microsoft.com/office/drawing/2014/main" id="{89EA2DF6-FE90-46B5-8983-F639B022EF57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오각형 17">
              <a:extLst>
                <a:ext uri="{FF2B5EF4-FFF2-40B4-BE49-F238E27FC236}">
                  <a16:creationId xmlns:a16="http://schemas.microsoft.com/office/drawing/2014/main" id="{614D2CED-3432-4582-9505-7EA1E0D81F1A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667120F7-F833-4502-9A85-E5257D984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11" y="1656225"/>
            <a:ext cx="6153150" cy="2952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7972206-A131-49D6-8334-B4F4E358C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11" y="2146835"/>
            <a:ext cx="6534150" cy="3143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68CB746-A114-4D8A-A6CD-CC7F04C94D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508" y="2656495"/>
            <a:ext cx="7330983" cy="412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14432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00279B2-C6CC-4E41-AC6B-2EC80CF20D9C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FB59A1B-A375-47C8-91F0-CF94D8B94A4D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E658E2-0256-4DAE-A467-C4A00904284F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6941E8F6-3292-4398-9BDC-F7764409C535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4A19B267-08B1-49E6-8241-C9A400607B87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4247EBC0-3A1F-4AB5-9A15-CA5C293710BF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63E53CC-955F-4015-BD24-D15AC9695DA7}"/>
              </a:ext>
            </a:extLst>
          </p:cNvPr>
          <p:cNvSpPr txBox="1"/>
          <p:nvPr/>
        </p:nvSpPr>
        <p:spPr>
          <a:xfrm>
            <a:off x="163902" y="68055"/>
            <a:ext cx="4338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완전 분산 모드</a:t>
            </a:r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FAF1FD55-5353-4360-837F-0CEEDFE899BE}"/>
              </a:ext>
            </a:extLst>
          </p:cNvPr>
          <p:cNvSpPr/>
          <p:nvPr/>
        </p:nvSpPr>
        <p:spPr>
          <a:xfrm>
            <a:off x="802614" y="944016"/>
            <a:ext cx="3911429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Ambari </a:t>
            </a:r>
            <a:r>
              <a:rPr lang="ko-KR" altLang="en-US" b="1" dirty="0">
                <a:solidFill>
                  <a:schemeClr val="tx1"/>
                </a:solidFill>
              </a:rPr>
              <a:t>메인 화면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A4DB2CB-AF4C-4FD4-94F7-4AC5E90FEAD3}"/>
              </a:ext>
            </a:extLst>
          </p:cNvPr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5" name="갈매기형 수장 15">
              <a:extLst>
                <a:ext uri="{FF2B5EF4-FFF2-40B4-BE49-F238E27FC236}">
                  <a16:creationId xmlns:a16="http://schemas.microsoft.com/office/drawing/2014/main" id="{488C8B03-5F78-498E-9B0D-25FF2BDD96F6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갈매기형 수장 16">
              <a:extLst>
                <a:ext uri="{FF2B5EF4-FFF2-40B4-BE49-F238E27FC236}">
                  <a16:creationId xmlns:a16="http://schemas.microsoft.com/office/drawing/2014/main" id="{2A60F3BE-D540-46C1-832B-CE0AE8799ACA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오각형 17">
              <a:extLst>
                <a:ext uri="{FF2B5EF4-FFF2-40B4-BE49-F238E27FC236}">
                  <a16:creationId xmlns:a16="http://schemas.microsoft.com/office/drawing/2014/main" id="{C51A97A8-25B5-4EDD-BF8D-E756D386FE64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7D3E5A78-9C89-4184-B550-6A34C1D2B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057" y="1663746"/>
            <a:ext cx="8861885" cy="498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35850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00279B2-C6CC-4E41-AC6B-2EC80CF20D9C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FB59A1B-A375-47C8-91F0-CF94D8B94A4D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E658E2-0256-4DAE-A467-C4A00904284F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6941E8F6-3292-4398-9BDC-F7764409C535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4A19B267-08B1-49E6-8241-C9A400607B87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4247EBC0-3A1F-4AB5-9A15-CA5C293710BF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63E53CC-955F-4015-BD24-D15AC9695DA7}"/>
              </a:ext>
            </a:extLst>
          </p:cNvPr>
          <p:cNvSpPr txBox="1"/>
          <p:nvPr/>
        </p:nvSpPr>
        <p:spPr>
          <a:xfrm>
            <a:off x="163902" y="68055"/>
            <a:ext cx="4338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완전 분산 모드</a:t>
            </a:r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FA3874B8-7EF0-4CD4-AD5F-3FD52DBF1855}"/>
              </a:ext>
            </a:extLst>
          </p:cNvPr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Cluster</a:t>
            </a:r>
            <a:r>
              <a:rPr lang="ko-KR" altLang="en-US" b="1" dirty="0">
                <a:solidFill>
                  <a:schemeClr val="tx1"/>
                </a:solidFill>
              </a:rPr>
              <a:t>에 등록된 </a:t>
            </a:r>
            <a:r>
              <a:rPr lang="en-US" altLang="ko-KR" b="1" dirty="0">
                <a:solidFill>
                  <a:schemeClr val="tx1"/>
                </a:solidFill>
              </a:rPr>
              <a:t>Hosts </a:t>
            </a:r>
            <a:r>
              <a:rPr lang="ko-KR" altLang="en-US" b="1" dirty="0">
                <a:solidFill>
                  <a:schemeClr val="tx1"/>
                </a:solidFill>
              </a:rPr>
              <a:t>목록 화면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D3A20A0-BE32-4A09-9BBE-E25A0BE1A811}"/>
              </a:ext>
            </a:extLst>
          </p:cNvPr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5" name="갈매기형 수장 15">
              <a:extLst>
                <a:ext uri="{FF2B5EF4-FFF2-40B4-BE49-F238E27FC236}">
                  <a16:creationId xmlns:a16="http://schemas.microsoft.com/office/drawing/2014/main" id="{A7AB1303-0603-402B-A461-DDC4905D266B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갈매기형 수장 16">
              <a:extLst>
                <a:ext uri="{FF2B5EF4-FFF2-40B4-BE49-F238E27FC236}">
                  <a16:creationId xmlns:a16="http://schemas.microsoft.com/office/drawing/2014/main" id="{049495A1-5019-4838-8951-BB2BB6CB270B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오각형 17">
              <a:extLst>
                <a:ext uri="{FF2B5EF4-FFF2-40B4-BE49-F238E27FC236}">
                  <a16:creationId xmlns:a16="http://schemas.microsoft.com/office/drawing/2014/main" id="{8C88921C-B10E-4D57-8B4E-B7FB819E2210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6EEAB90E-7EB4-4BA0-9B20-D60CD6B62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056" y="1663745"/>
            <a:ext cx="8861885" cy="498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0487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00279B2-C6CC-4E41-AC6B-2EC80CF20D9C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FB59A1B-A375-47C8-91F0-CF94D8B94A4D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E658E2-0256-4DAE-A467-C4A00904284F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6941E8F6-3292-4398-9BDC-F7764409C535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4A19B267-08B1-49E6-8241-C9A400607B87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4247EBC0-3A1F-4AB5-9A15-CA5C293710BF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63E53CC-955F-4015-BD24-D15AC9695DA7}"/>
              </a:ext>
            </a:extLst>
          </p:cNvPr>
          <p:cNvSpPr txBox="1"/>
          <p:nvPr/>
        </p:nvSpPr>
        <p:spPr>
          <a:xfrm>
            <a:off x="163900" y="68055"/>
            <a:ext cx="83747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완전 분산 모드 </a:t>
            </a:r>
            <a:r>
              <a:rPr lang="en-US" altLang="ko-KR" sz="3000" b="1" dirty="0">
                <a:solidFill>
                  <a:schemeClr val="accent4"/>
                </a:solidFill>
              </a:rPr>
              <a:t>(Host</a:t>
            </a:r>
            <a:r>
              <a:rPr lang="ko-KR" altLang="en-US" sz="3000" b="1" dirty="0">
                <a:solidFill>
                  <a:schemeClr val="accent4"/>
                </a:solidFill>
              </a:rPr>
              <a:t>에 </a:t>
            </a:r>
            <a:r>
              <a:rPr lang="en-US" altLang="ko-KR" sz="3000" b="1" dirty="0">
                <a:solidFill>
                  <a:schemeClr val="accent4"/>
                </a:solidFill>
              </a:rPr>
              <a:t>MySQL </a:t>
            </a:r>
            <a:r>
              <a:rPr lang="ko-KR" altLang="en-US" sz="3000" b="1" dirty="0">
                <a:solidFill>
                  <a:schemeClr val="accent4"/>
                </a:solidFill>
              </a:rPr>
              <a:t>및 </a:t>
            </a:r>
            <a:r>
              <a:rPr lang="en-US" altLang="ko-KR" sz="3000" b="1" dirty="0">
                <a:solidFill>
                  <a:schemeClr val="accent4"/>
                </a:solidFill>
              </a:rPr>
              <a:t>Hive </a:t>
            </a:r>
            <a:r>
              <a:rPr lang="ko-KR" altLang="en-US" sz="3000" b="1" dirty="0">
                <a:solidFill>
                  <a:schemeClr val="accent4"/>
                </a:solidFill>
              </a:rPr>
              <a:t>설치</a:t>
            </a:r>
            <a:r>
              <a:rPr lang="en-US" altLang="ko-KR" sz="3000" b="1" dirty="0">
                <a:solidFill>
                  <a:schemeClr val="accent4"/>
                </a:solidFill>
              </a:rPr>
              <a:t>)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48F0E871-C99D-4B48-9F2D-42AF356063C5}"/>
              </a:ext>
            </a:extLst>
          </p:cNvPr>
          <p:cNvSpPr/>
          <p:nvPr/>
        </p:nvSpPr>
        <p:spPr>
          <a:xfrm>
            <a:off x="802614" y="944016"/>
            <a:ext cx="7269331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</a:t>
            </a:r>
            <a:r>
              <a:rPr lang="en-US" altLang="ko-KR" b="1" dirty="0" err="1">
                <a:solidFill>
                  <a:schemeClr val="tx1"/>
                </a:solidFill>
              </a:rPr>
              <a:t>mysql</a:t>
            </a:r>
            <a:r>
              <a:rPr lang="en-US" altLang="ko-KR" b="1" dirty="0">
                <a:solidFill>
                  <a:schemeClr val="tx1"/>
                </a:solidFill>
              </a:rPr>
              <a:t>-connector-java </a:t>
            </a:r>
            <a:r>
              <a:rPr lang="ko-KR" altLang="en-US" b="1" dirty="0">
                <a:solidFill>
                  <a:schemeClr val="tx1"/>
                </a:solidFill>
              </a:rPr>
              <a:t>권한 변경</a:t>
            </a:r>
            <a:r>
              <a:rPr lang="en-US" altLang="ko-KR" b="1" dirty="0">
                <a:solidFill>
                  <a:schemeClr val="tx1"/>
                </a:solidFill>
              </a:rPr>
              <a:t> (</a:t>
            </a:r>
            <a:r>
              <a:rPr lang="en-US" altLang="ko-KR" b="1" dirty="0" err="1">
                <a:solidFill>
                  <a:schemeClr val="tx1"/>
                </a:solidFill>
              </a:rPr>
              <a:t>namenode</a:t>
            </a:r>
            <a:r>
              <a:rPr lang="en-US" altLang="ko-KR" b="1" dirty="0">
                <a:solidFill>
                  <a:schemeClr val="tx1"/>
                </a:solidFill>
              </a:rPr>
              <a:t> host</a:t>
            </a:r>
            <a:r>
              <a:rPr lang="ko-KR" altLang="en-US" b="1" dirty="0">
                <a:solidFill>
                  <a:schemeClr val="tx1"/>
                </a:solidFill>
              </a:rPr>
              <a:t>에서 진행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9769574-D376-46F0-A952-F0AE9A568A4F}"/>
              </a:ext>
            </a:extLst>
          </p:cNvPr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28" name="갈매기형 수장 15">
              <a:extLst>
                <a:ext uri="{FF2B5EF4-FFF2-40B4-BE49-F238E27FC236}">
                  <a16:creationId xmlns:a16="http://schemas.microsoft.com/office/drawing/2014/main" id="{6810EFAF-5285-4A3B-8659-FDC6BB98E87C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갈매기형 수장 16">
              <a:extLst>
                <a:ext uri="{FF2B5EF4-FFF2-40B4-BE49-F238E27FC236}">
                  <a16:creationId xmlns:a16="http://schemas.microsoft.com/office/drawing/2014/main" id="{2A64BAA4-264F-4C14-9FD9-D0E196817D30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오각형 17">
              <a:extLst>
                <a:ext uri="{FF2B5EF4-FFF2-40B4-BE49-F238E27FC236}">
                  <a16:creationId xmlns:a16="http://schemas.microsoft.com/office/drawing/2014/main" id="{638D7F9B-0FD7-408D-BE6C-B10A9AB2AA98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2C9A63D8-7A92-4286-BFB5-AB8BE3B59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103" y="1714947"/>
            <a:ext cx="9010650" cy="314325"/>
          </a:xfrm>
          <a:prstGeom prst="rect">
            <a:avLst/>
          </a:prstGeom>
        </p:spPr>
      </p:pic>
      <p:sp>
        <p:nvSpPr>
          <p:cNvPr id="31" name="순서도: 대체 처리 30">
            <a:extLst>
              <a:ext uri="{FF2B5EF4-FFF2-40B4-BE49-F238E27FC236}">
                <a16:creationId xmlns:a16="http://schemas.microsoft.com/office/drawing/2014/main" id="{EBBCD276-C32F-4D60-97C9-F00FC822E61F}"/>
              </a:ext>
            </a:extLst>
          </p:cNvPr>
          <p:cNvSpPr/>
          <p:nvPr/>
        </p:nvSpPr>
        <p:spPr>
          <a:xfrm>
            <a:off x="802614" y="2485877"/>
            <a:ext cx="7269331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</a:t>
            </a:r>
            <a:r>
              <a:rPr lang="en-US" altLang="ko-KR" b="1" dirty="0" err="1">
                <a:solidFill>
                  <a:schemeClr val="tx1"/>
                </a:solidFill>
              </a:rPr>
              <a:t>mysql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repo</a:t>
            </a:r>
            <a:r>
              <a:rPr lang="ko-KR" altLang="en-US" b="1" dirty="0">
                <a:solidFill>
                  <a:schemeClr val="tx1"/>
                </a:solidFill>
              </a:rPr>
              <a:t> 다운로드 </a:t>
            </a:r>
            <a:r>
              <a:rPr lang="en-US" altLang="ko-KR" b="1" dirty="0">
                <a:solidFill>
                  <a:schemeClr val="tx1"/>
                </a:solidFill>
              </a:rPr>
              <a:t>(hive </a:t>
            </a:r>
            <a:r>
              <a:rPr lang="ko-KR" altLang="en-US" b="1" dirty="0">
                <a:solidFill>
                  <a:schemeClr val="tx1"/>
                </a:solidFill>
              </a:rPr>
              <a:t>서비스를 설치할 </a:t>
            </a:r>
            <a:r>
              <a:rPr lang="en-US" altLang="ko-KR" b="1" dirty="0">
                <a:solidFill>
                  <a:schemeClr val="tx1"/>
                </a:solidFill>
              </a:rPr>
              <a:t>node</a:t>
            </a:r>
            <a:r>
              <a:rPr lang="ko-KR" altLang="en-US" b="1" dirty="0">
                <a:solidFill>
                  <a:schemeClr val="tx1"/>
                </a:solidFill>
              </a:rPr>
              <a:t>에서 진행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8B05170-8AB6-4D50-BD52-03C3F8764BBE}"/>
              </a:ext>
            </a:extLst>
          </p:cNvPr>
          <p:cNvGrpSpPr/>
          <p:nvPr/>
        </p:nvGrpSpPr>
        <p:grpSpPr>
          <a:xfrm>
            <a:off x="239578" y="2485878"/>
            <a:ext cx="863525" cy="465826"/>
            <a:chOff x="5899031" y="698740"/>
            <a:chExt cx="863525" cy="465826"/>
          </a:xfrm>
        </p:grpSpPr>
        <p:sp>
          <p:nvSpPr>
            <p:cNvPr id="33" name="갈매기형 수장 15">
              <a:extLst>
                <a:ext uri="{FF2B5EF4-FFF2-40B4-BE49-F238E27FC236}">
                  <a16:creationId xmlns:a16="http://schemas.microsoft.com/office/drawing/2014/main" id="{75D482C7-E5FF-496E-875B-F097CA65AAB7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갈매기형 수장 16">
              <a:extLst>
                <a:ext uri="{FF2B5EF4-FFF2-40B4-BE49-F238E27FC236}">
                  <a16:creationId xmlns:a16="http://schemas.microsoft.com/office/drawing/2014/main" id="{F1629680-AF6A-492D-81FF-3819C323AA5D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오각형 17">
              <a:extLst>
                <a:ext uri="{FF2B5EF4-FFF2-40B4-BE49-F238E27FC236}">
                  <a16:creationId xmlns:a16="http://schemas.microsoft.com/office/drawing/2014/main" id="{0A509C84-CE24-47E1-AC8E-207091F887CF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E6E2219-F37D-4C71-8458-A872207CC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103" y="3256808"/>
            <a:ext cx="9010650" cy="465827"/>
          </a:xfrm>
          <a:prstGeom prst="rect">
            <a:avLst/>
          </a:prstGeom>
        </p:spPr>
      </p:pic>
      <p:sp>
        <p:nvSpPr>
          <p:cNvPr id="36" name="순서도: 대체 처리 35">
            <a:extLst>
              <a:ext uri="{FF2B5EF4-FFF2-40B4-BE49-F238E27FC236}">
                <a16:creationId xmlns:a16="http://schemas.microsoft.com/office/drawing/2014/main" id="{3AC10935-7C0E-4D74-B222-8A07CC2413AB}"/>
              </a:ext>
            </a:extLst>
          </p:cNvPr>
          <p:cNvSpPr/>
          <p:nvPr/>
        </p:nvSpPr>
        <p:spPr>
          <a:xfrm>
            <a:off x="802614" y="4027739"/>
            <a:ext cx="7269331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</a:t>
            </a:r>
            <a:r>
              <a:rPr lang="en-US" altLang="ko-KR" b="1" dirty="0" err="1">
                <a:solidFill>
                  <a:schemeClr val="tx1"/>
                </a:solidFill>
              </a:rPr>
              <a:t>mysql</a:t>
            </a:r>
            <a:r>
              <a:rPr lang="en-US" altLang="ko-KR" b="1" dirty="0">
                <a:solidFill>
                  <a:schemeClr val="tx1"/>
                </a:solidFill>
              </a:rPr>
              <a:t> server </a:t>
            </a:r>
            <a:r>
              <a:rPr lang="ko-KR" altLang="en-US" b="1" dirty="0">
                <a:solidFill>
                  <a:schemeClr val="tx1"/>
                </a:solidFill>
              </a:rPr>
              <a:t>다운로드 </a:t>
            </a:r>
            <a:r>
              <a:rPr lang="en-US" altLang="ko-KR" b="1" dirty="0">
                <a:solidFill>
                  <a:schemeClr val="tx1"/>
                </a:solidFill>
              </a:rPr>
              <a:t>(hive </a:t>
            </a:r>
            <a:r>
              <a:rPr lang="ko-KR" altLang="en-US" b="1" dirty="0">
                <a:solidFill>
                  <a:schemeClr val="tx1"/>
                </a:solidFill>
              </a:rPr>
              <a:t>서비스를 설치할 </a:t>
            </a:r>
            <a:r>
              <a:rPr lang="en-US" altLang="ko-KR" b="1" dirty="0">
                <a:solidFill>
                  <a:schemeClr val="tx1"/>
                </a:solidFill>
              </a:rPr>
              <a:t>node</a:t>
            </a:r>
            <a:r>
              <a:rPr lang="ko-KR" altLang="en-US" b="1" dirty="0">
                <a:solidFill>
                  <a:schemeClr val="tx1"/>
                </a:solidFill>
              </a:rPr>
              <a:t>에서 진행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23D01D3-95B5-4CAE-ADCA-F919D3A918DB}"/>
              </a:ext>
            </a:extLst>
          </p:cNvPr>
          <p:cNvGrpSpPr/>
          <p:nvPr/>
        </p:nvGrpSpPr>
        <p:grpSpPr>
          <a:xfrm>
            <a:off x="239578" y="4027740"/>
            <a:ext cx="863525" cy="465826"/>
            <a:chOff x="5899031" y="698740"/>
            <a:chExt cx="863525" cy="465826"/>
          </a:xfrm>
        </p:grpSpPr>
        <p:sp>
          <p:nvSpPr>
            <p:cNvPr id="38" name="갈매기형 수장 15">
              <a:extLst>
                <a:ext uri="{FF2B5EF4-FFF2-40B4-BE49-F238E27FC236}">
                  <a16:creationId xmlns:a16="http://schemas.microsoft.com/office/drawing/2014/main" id="{516DF41C-C25E-46BD-B013-6C6A3959F53A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갈매기형 수장 16">
              <a:extLst>
                <a:ext uri="{FF2B5EF4-FFF2-40B4-BE49-F238E27FC236}">
                  <a16:creationId xmlns:a16="http://schemas.microsoft.com/office/drawing/2014/main" id="{763C1C79-C87F-475C-8174-59E454F61EFB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오각형 17">
              <a:extLst>
                <a:ext uri="{FF2B5EF4-FFF2-40B4-BE49-F238E27FC236}">
                  <a16:creationId xmlns:a16="http://schemas.microsoft.com/office/drawing/2014/main" id="{4FEDAFA3-BD12-4F1D-90D4-900A2891793B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C0E1E1F-D0CB-41AB-86EF-C33EDC0BF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103" y="4803729"/>
            <a:ext cx="576262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13565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00279B2-C6CC-4E41-AC6B-2EC80CF20D9C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FB59A1B-A375-47C8-91F0-CF94D8B94A4D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E658E2-0256-4DAE-A467-C4A00904284F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6941E8F6-3292-4398-9BDC-F7764409C535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4A19B267-08B1-49E6-8241-C9A400607B87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4247EBC0-3A1F-4AB5-9A15-CA5C293710BF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63E53CC-955F-4015-BD24-D15AC9695DA7}"/>
              </a:ext>
            </a:extLst>
          </p:cNvPr>
          <p:cNvSpPr txBox="1"/>
          <p:nvPr/>
        </p:nvSpPr>
        <p:spPr>
          <a:xfrm>
            <a:off x="163900" y="68055"/>
            <a:ext cx="83747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완전 분산 모드 </a:t>
            </a:r>
            <a:r>
              <a:rPr lang="en-US" altLang="ko-KR" sz="3000" b="1" dirty="0">
                <a:solidFill>
                  <a:schemeClr val="accent4"/>
                </a:solidFill>
              </a:rPr>
              <a:t>(Host</a:t>
            </a:r>
            <a:r>
              <a:rPr lang="ko-KR" altLang="en-US" sz="3000" b="1" dirty="0">
                <a:solidFill>
                  <a:schemeClr val="accent4"/>
                </a:solidFill>
              </a:rPr>
              <a:t>에 </a:t>
            </a:r>
            <a:r>
              <a:rPr lang="en-US" altLang="ko-KR" sz="3000" b="1" dirty="0">
                <a:solidFill>
                  <a:schemeClr val="accent4"/>
                </a:solidFill>
              </a:rPr>
              <a:t>MySQL </a:t>
            </a:r>
            <a:r>
              <a:rPr lang="ko-KR" altLang="en-US" sz="3000" b="1" dirty="0">
                <a:solidFill>
                  <a:schemeClr val="accent4"/>
                </a:solidFill>
              </a:rPr>
              <a:t>및 </a:t>
            </a:r>
            <a:r>
              <a:rPr lang="en-US" altLang="ko-KR" sz="3000" b="1" dirty="0">
                <a:solidFill>
                  <a:schemeClr val="accent4"/>
                </a:solidFill>
              </a:rPr>
              <a:t>Hive </a:t>
            </a:r>
            <a:r>
              <a:rPr lang="ko-KR" altLang="en-US" sz="3000" b="1" dirty="0">
                <a:solidFill>
                  <a:schemeClr val="accent4"/>
                </a:solidFill>
              </a:rPr>
              <a:t>설치</a:t>
            </a:r>
            <a:r>
              <a:rPr lang="en-US" altLang="ko-KR" sz="3000" b="1" dirty="0">
                <a:solidFill>
                  <a:schemeClr val="accent4"/>
                </a:solidFill>
              </a:rPr>
              <a:t>)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48F0E871-C99D-4B48-9F2D-42AF356063C5}"/>
              </a:ext>
            </a:extLst>
          </p:cNvPr>
          <p:cNvSpPr/>
          <p:nvPr/>
        </p:nvSpPr>
        <p:spPr>
          <a:xfrm>
            <a:off x="802614" y="944016"/>
            <a:ext cx="7269331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</a:t>
            </a:r>
            <a:r>
              <a:rPr lang="en-US" altLang="ko-KR" b="1" dirty="0" err="1">
                <a:solidFill>
                  <a:schemeClr val="tx1"/>
                </a:solidFill>
              </a:rPr>
              <a:t>mysql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시작 </a:t>
            </a:r>
            <a:r>
              <a:rPr lang="en-US" altLang="ko-KR" b="1" dirty="0">
                <a:solidFill>
                  <a:schemeClr val="tx1"/>
                </a:solidFill>
              </a:rPr>
              <a:t>(hive </a:t>
            </a:r>
            <a:r>
              <a:rPr lang="ko-KR" altLang="en-US" b="1" dirty="0">
                <a:solidFill>
                  <a:schemeClr val="tx1"/>
                </a:solidFill>
              </a:rPr>
              <a:t>서비스를 설치할 </a:t>
            </a:r>
            <a:r>
              <a:rPr lang="en-US" altLang="ko-KR" b="1" dirty="0">
                <a:solidFill>
                  <a:schemeClr val="tx1"/>
                </a:solidFill>
              </a:rPr>
              <a:t>node</a:t>
            </a:r>
            <a:r>
              <a:rPr lang="ko-KR" altLang="en-US" b="1" dirty="0">
                <a:solidFill>
                  <a:schemeClr val="tx1"/>
                </a:solidFill>
              </a:rPr>
              <a:t>에서 진행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9769574-D376-46F0-A952-F0AE9A568A4F}"/>
              </a:ext>
            </a:extLst>
          </p:cNvPr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28" name="갈매기형 수장 15">
              <a:extLst>
                <a:ext uri="{FF2B5EF4-FFF2-40B4-BE49-F238E27FC236}">
                  <a16:creationId xmlns:a16="http://schemas.microsoft.com/office/drawing/2014/main" id="{6810EFAF-5285-4A3B-8659-FDC6BB98E87C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갈매기형 수장 16">
              <a:extLst>
                <a:ext uri="{FF2B5EF4-FFF2-40B4-BE49-F238E27FC236}">
                  <a16:creationId xmlns:a16="http://schemas.microsoft.com/office/drawing/2014/main" id="{2A64BAA4-264F-4C14-9FD9-D0E196817D30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오각형 17">
              <a:extLst>
                <a:ext uri="{FF2B5EF4-FFF2-40B4-BE49-F238E27FC236}">
                  <a16:creationId xmlns:a16="http://schemas.microsoft.com/office/drawing/2014/main" id="{638D7F9B-0FD7-408D-BE6C-B10A9AB2AA98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6C02B56C-747D-4B3A-A3C1-3D200AC14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103" y="1729234"/>
            <a:ext cx="6115050" cy="285750"/>
          </a:xfrm>
          <a:prstGeom prst="rect">
            <a:avLst/>
          </a:prstGeom>
        </p:spPr>
      </p:pic>
      <p:sp>
        <p:nvSpPr>
          <p:cNvPr id="42" name="순서도: 대체 처리 41">
            <a:extLst>
              <a:ext uri="{FF2B5EF4-FFF2-40B4-BE49-F238E27FC236}">
                <a16:creationId xmlns:a16="http://schemas.microsoft.com/office/drawing/2014/main" id="{C759FCD1-FB48-429A-83D6-952B8B0F6DF8}"/>
              </a:ext>
            </a:extLst>
          </p:cNvPr>
          <p:cNvSpPr/>
          <p:nvPr/>
        </p:nvSpPr>
        <p:spPr>
          <a:xfrm>
            <a:off x="802614" y="2565762"/>
            <a:ext cx="7269331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</a:t>
            </a:r>
            <a:r>
              <a:rPr lang="en-US" altLang="ko-KR" b="1" dirty="0" err="1">
                <a:solidFill>
                  <a:schemeClr val="tx1"/>
                </a:solidFill>
              </a:rPr>
              <a:t>mysql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사용 </a:t>
            </a:r>
            <a:r>
              <a:rPr lang="en-US" altLang="ko-KR" b="1" dirty="0">
                <a:solidFill>
                  <a:schemeClr val="tx1"/>
                </a:solidFill>
              </a:rPr>
              <a:t>(hive </a:t>
            </a:r>
            <a:r>
              <a:rPr lang="ko-KR" altLang="en-US" b="1" dirty="0">
                <a:solidFill>
                  <a:schemeClr val="tx1"/>
                </a:solidFill>
              </a:rPr>
              <a:t>서비스를 설치할 </a:t>
            </a:r>
            <a:r>
              <a:rPr lang="en-US" altLang="ko-KR" b="1" dirty="0">
                <a:solidFill>
                  <a:schemeClr val="tx1"/>
                </a:solidFill>
              </a:rPr>
              <a:t>node</a:t>
            </a:r>
            <a:r>
              <a:rPr lang="ko-KR" altLang="en-US" b="1" dirty="0">
                <a:solidFill>
                  <a:schemeClr val="tx1"/>
                </a:solidFill>
              </a:rPr>
              <a:t>에서 진행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EDFDFD5-3F49-4B29-AEFF-99418FC00C40}"/>
              </a:ext>
            </a:extLst>
          </p:cNvPr>
          <p:cNvGrpSpPr/>
          <p:nvPr/>
        </p:nvGrpSpPr>
        <p:grpSpPr>
          <a:xfrm>
            <a:off x="239578" y="2565763"/>
            <a:ext cx="863525" cy="465826"/>
            <a:chOff x="5899031" y="698740"/>
            <a:chExt cx="863525" cy="465826"/>
          </a:xfrm>
        </p:grpSpPr>
        <p:sp>
          <p:nvSpPr>
            <p:cNvPr id="44" name="갈매기형 수장 15">
              <a:extLst>
                <a:ext uri="{FF2B5EF4-FFF2-40B4-BE49-F238E27FC236}">
                  <a16:creationId xmlns:a16="http://schemas.microsoft.com/office/drawing/2014/main" id="{B9CFE5DE-FB2D-4BAD-858D-386819536F84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갈매기형 수장 16">
              <a:extLst>
                <a:ext uri="{FF2B5EF4-FFF2-40B4-BE49-F238E27FC236}">
                  <a16:creationId xmlns:a16="http://schemas.microsoft.com/office/drawing/2014/main" id="{F2CF35BC-0269-4544-B571-3857054F8740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오각형 17">
              <a:extLst>
                <a:ext uri="{FF2B5EF4-FFF2-40B4-BE49-F238E27FC236}">
                  <a16:creationId xmlns:a16="http://schemas.microsoft.com/office/drawing/2014/main" id="{C88921CE-3B2C-4378-A7CE-808AEDF5AAC1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22CD80B-95C5-4F4A-B7B1-4D910C524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103" y="3296153"/>
            <a:ext cx="9297845" cy="46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80733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00279B2-C6CC-4E41-AC6B-2EC80CF20D9C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FB59A1B-A375-47C8-91F0-CF94D8B94A4D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E658E2-0256-4DAE-A467-C4A00904284F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6941E8F6-3292-4398-9BDC-F7764409C535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4A19B267-08B1-49E6-8241-C9A400607B87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4247EBC0-3A1F-4AB5-9A15-CA5C293710BF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63E53CC-955F-4015-BD24-D15AC9695DA7}"/>
              </a:ext>
            </a:extLst>
          </p:cNvPr>
          <p:cNvSpPr txBox="1"/>
          <p:nvPr/>
        </p:nvSpPr>
        <p:spPr>
          <a:xfrm>
            <a:off x="163900" y="68055"/>
            <a:ext cx="83747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완전 분산 모드 </a:t>
            </a:r>
            <a:r>
              <a:rPr lang="en-US" altLang="ko-KR" sz="3000" b="1" dirty="0">
                <a:solidFill>
                  <a:schemeClr val="accent4"/>
                </a:solidFill>
              </a:rPr>
              <a:t>(Host</a:t>
            </a:r>
            <a:r>
              <a:rPr lang="ko-KR" altLang="en-US" sz="3000" b="1" dirty="0">
                <a:solidFill>
                  <a:schemeClr val="accent4"/>
                </a:solidFill>
              </a:rPr>
              <a:t>에 </a:t>
            </a:r>
            <a:r>
              <a:rPr lang="en-US" altLang="ko-KR" sz="3000" b="1" dirty="0">
                <a:solidFill>
                  <a:schemeClr val="accent4"/>
                </a:solidFill>
              </a:rPr>
              <a:t>MySQL </a:t>
            </a:r>
            <a:r>
              <a:rPr lang="ko-KR" altLang="en-US" sz="3000" b="1" dirty="0">
                <a:solidFill>
                  <a:schemeClr val="accent4"/>
                </a:solidFill>
              </a:rPr>
              <a:t>및 </a:t>
            </a:r>
            <a:r>
              <a:rPr lang="en-US" altLang="ko-KR" sz="3000" b="1" dirty="0">
                <a:solidFill>
                  <a:schemeClr val="accent4"/>
                </a:solidFill>
              </a:rPr>
              <a:t>Hive </a:t>
            </a:r>
            <a:r>
              <a:rPr lang="ko-KR" altLang="en-US" sz="3000" b="1" dirty="0">
                <a:solidFill>
                  <a:schemeClr val="accent4"/>
                </a:solidFill>
              </a:rPr>
              <a:t>설치</a:t>
            </a:r>
            <a:r>
              <a:rPr lang="en-US" altLang="ko-KR" sz="3000" b="1" dirty="0">
                <a:solidFill>
                  <a:schemeClr val="accent4"/>
                </a:solidFill>
              </a:rPr>
              <a:t>)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  <p:sp>
        <p:nvSpPr>
          <p:cNvPr id="21" name="순서도: 대체 처리 20">
            <a:extLst>
              <a:ext uri="{FF2B5EF4-FFF2-40B4-BE49-F238E27FC236}">
                <a16:creationId xmlns:a16="http://schemas.microsoft.com/office/drawing/2014/main" id="{F2276080-5DA4-48F5-B1B0-D06CD3357FEB}"/>
              </a:ext>
            </a:extLst>
          </p:cNvPr>
          <p:cNvSpPr/>
          <p:nvPr/>
        </p:nvSpPr>
        <p:spPr>
          <a:xfrm>
            <a:off x="739910" y="939917"/>
            <a:ext cx="11452090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root </a:t>
            </a:r>
            <a:r>
              <a:rPr lang="ko-KR" altLang="en-US" b="1" dirty="0">
                <a:solidFill>
                  <a:schemeClr val="tx1"/>
                </a:solidFill>
              </a:rPr>
              <a:t>계정으로 </a:t>
            </a:r>
            <a:r>
              <a:rPr lang="en-US" altLang="ko-KR" b="1" dirty="0" err="1">
                <a:solidFill>
                  <a:schemeClr val="tx1"/>
                </a:solidFill>
              </a:rPr>
              <a:t>mysql</a:t>
            </a:r>
            <a:r>
              <a:rPr lang="ko-KR" altLang="en-US" b="1" dirty="0">
                <a:solidFill>
                  <a:schemeClr val="tx1"/>
                </a:solidFill>
              </a:rPr>
              <a:t>을 접속한 후 아래 내용 작성 후 </a:t>
            </a:r>
            <a:r>
              <a:rPr lang="en-US" altLang="ko-KR" b="1" dirty="0">
                <a:solidFill>
                  <a:schemeClr val="tx1"/>
                </a:solidFill>
              </a:rPr>
              <a:t>exit</a:t>
            </a:r>
            <a:r>
              <a:rPr lang="ko-KR" altLang="en-US" b="1" dirty="0">
                <a:solidFill>
                  <a:schemeClr val="tx1"/>
                </a:solidFill>
              </a:rPr>
              <a:t>로 종료 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>
                <a:solidFill>
                  <a:schemeClr val="tx1"/>
                </a:solidFill>
              </a:rPr>
              <a:t>새로운 계정 생성 및 사용을 위한 설정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9769574-D376-46F0-A952-F0AE9A568A4F}"/>
              </a:ext>
            </a:extLst>
          </p:cNvPr>
          <p:cNvGrpSpPr/>
          <p:nvPr/>
        </p:nvGrpSpPr>
        <p:grpSpPr>
          <a:xfrm>
            <a:off x="239578" y="944017"/>
            <a:ext cx="863525" cy="461728"/>
            <a:chOff x="5899031" y="698740"/>
            <a:chExt cx="863525" cy="465826"/>
          </a:xfrm>
        </p:grpSpPr>
        <p:sp>
          <p:nvSpPr>
            <p:cNvPr id="28" name="갈매기형 수장 15">
              <a:extLst>
                <a:ext uri="{FF2B5EF4-FFF2-40B4-BE49-F238E27FC236}">
                  <a16:creationId xmlns:a16="http://schemas.microsoft.com/office/drawing/2014/main" id="{6810EFAF-5285-4A3B-8659-FDC6BB98E87C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갈매기형 수장 16">
              <a:extLst>
                <a:ext uri="{FF2B5EF4-FFF2-40B4-BE49-F238E27FC236}">
                  <a16:creationId xmlns:a16="http://schemas.microsoft.com/office/drawing/2014/main" id="{2A64BAA4-264F-4C14-9FD9-D0E196817D30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오각형 17">
              <a:extLst>
                <a:ext uri="{FF2B5EF4-FFF2-40B4-BE49-F238E27FC236}">
                  <a16:creationId xmlns:a16="http://schemas.microsoft.com/office/drawing/2014/main" id="{638D7F9B-0FD7-408D-BE6C-B10A9AB2AA98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FF35F76-AA63-49C0-8DD5-ACF661DD2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103" y="1586905"/>
            <a:ext cx="10030006" cy="126980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99614E6-261A-47D3-9F58-95C6FD975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103" y="3037873"/>
            <a:ext cx="7435500" cy="143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19024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00279B2-C6CC-4E41-AC6B-2EC80CF20D9C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FB59A1B-A375-47C8-91F0-CF94D8B94A4D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E658E2-0256-4DAE-A467-C4A00904284F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6941E8F6-3292-4398-9BDC-F7764409C535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4A19B267-08B1-49E6-8241-C9A400607B87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4247EBC0-3A1F-4AB5-9A15-CA5C293710BF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63E53CC-955F-4015-BD24-D15AC9695DA7}"/>
              </a:ext>
            </a:extLst>
          </p:cNvPr>
          <p:cNvSpPr txBox="1"/>
          <p:nvPr/>
        </p:nvSpPr>
        <p:spPr>
          <a:xfrm>
            <a:off x="163900" y="68055"/>
            <a:ext cx="83747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완전 분산 모드 </a:t>
            </a:r>
            <a:r>
              <a:rPr lang="en-US" altLang="ko-KR" sz="3000" b="1" dirty="0">
                <a:solidFill>
                  <a:schemeClr val="accent4"/>
                </a:solidFill>
              </a:rPr>
              <a:t>(Host</a:t>
            </a:r>
            <a:r>
              <a:rPr lang="ko-KR" altLang="en-US" sz="3000" b="1" dirty="0">
                <a:solidFill>
                  <a:schemeClr val="accent4"/>
                </a:solidFill>
              </a:rPr>
              <a:t>에 </a:t>
            </a:r>
            <a:r>
              <a:rPr lang="en-US" altLang="ko-KR" sz="3000" b="1" dirty="0">
                <a:solidFill>
                  <a:schemeClr val="accent4"/>
                </a:solidFill>
              </a:rPr>
              <a:t>MySQL </a:t>
            </a:r>
            <a:r>
              <a:rPr lang="ko-KR" altLang="en-US" sz="3000" b="1" dirty="0">
                <a:solidFill>
                  <a:schemeClr val="accent4"/>
                </a:solidFill>
              </a:rPr>
              <a:t>및 </a:t>
            </a:r>
            <a:r>
              <a:rPr lang="en-US" altLang="ko-KR" sz="3000" b="1" dirty="0">
                <a:solidFill>
                  <a:schemeClr val="accent4"/>
                </a:solidFill>
              </a:rPr>
              <a:t>Hive </a:t>
            </a:r>
            <a:r>
              <a:rPr lang="ko-KR" altLang="en-US" sz="3000" b="1" dirty="0">
                <a:solidFill>
                  <a:schemeClr val="accent4"/>
                </a:solidFill>
              </a:rPr>
              <a:t>설치</a:t>
            </a:r>
            <a:r>
              <a:rPr lang="en-US" altLang="ko-KR" sz="3000" b="1" dirty="0">
                <a:solidFill>
                  <a:schemeClr val="accent4"/>
                </a:solidFill>
              </a:rPr>
              <a:t>)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  <p:sp>
        <p:nvSpPr>
          <p:cNvPr id="21" name="순서도: 대체 처리 20">
            <a:extLst>
              <a:ext uri="{FF2B5EF4-FFF2-40B4-BE49-F238E27FC236}">
                <a16:creationId xmlns:a16="http://schemas.microsoft.com/office/drawing/2014/main" id="{F2276080-5DA4-48F5-B1B0-D06CD3357FEB}"/>
              </a:ext>
            </a:extLst>
          </p:cNvPr>
          <p:cNvSpPr/>
          <p:nvPr/>
        </p:nvSpPr>
        <p:spPr>
          <a:xfrm>
            <a:off x="739910" y="939917"/>
            <a:ext cx="416001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</a:t>
            </a:r>
            <a:r>
              <a:rPr lang="ko-KR" altLang="en-US" b="1" dirty="0">
                <a:solidFill>
                  <a:schemeClr val="tx1"/>
                </a:solidFill>
              </a:rPr>
              <a:t>새로 생성한 계정으로 </a:t>
            </a:r>
            <a:r>
              <a:rPr lang="en-US" altLang="ko-KR" b="1" dirty="0" err="1">
                <a:solidFill>
                  <a:schemeClr val="tx1"/>
                </a:solidFill>
              </a:rPr>
              <a:t>mysql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접속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9769574-D376-46F0-A952-F0AE9A568A4F}"/>
              </a:ext>
            </a:extLst>
          </p:cNvPr>
          <p:cNvGrpSpPr/>
          <p:nvPr/>
        </p:nvGrpSpPr>
        <p:grpSpPr>
          <a:xfrm>
            <a:off x="239578" y="944017"/>
            <a:ext cx="863525" cy="461728"/>
            <a:chOff x="5899031" y="698740"/>
            <a:chExt cx="863525" cy="465826"/>
          </a:xfrm>
        </p:grpSpPr>
        <p:sp>
          <p:nvSpPr>
            <p:cNvPr id="28" name="갈매기형 수장 15">
              <a:extLst>
                <a:ext uri="{FF2B5EF4-FFF2-40B4-BE49-F238E27FC236}">
                  <a16:creationId xmlns:a16="http://schemas.microsoft.com/office/drawing/2014/main" id="{6810EFAF-5285-4A3B-8659-FDC6BB98E87C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갈매기형 수장 16">
              <a:extLst>
                <a:ext uri="{FF2B5EF4-FFF2-40B4-BE49-F238E27FC236}">
                  <a16:creationId xmlns:a16="http://schemas.microsoft.com/office/drawing/2014/main" id="{2A64BAA4-264F-4C14-9FD9-D0E196817D30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오각형 17">
              <a:extLst>
                <a:ext uri="{FF2B5EF4-FFF2-40B4-BE49-F238E27FC236}">
                  <a16:creationId xmlns:a16="http://schemas.microsoft.com/office/drawing/2014/main" id="{638D7F9B-0FD7-408D-BE6C-B10A9AB2AA98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B54CEC6-C327-4A17-9C21-B3070B75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103" y="1586904"/>
            <a:ext cx="5734050" cy="561975"/>
          </a:xfrm>
          <a:prstGeom prst="rect">
            <a:avLst/>
          </a:prstGeom>
        </p:spPr>
      </p:pic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308DC02C-3D76-46BA-9104-04D50F1C3077}"/>
              </a:ext>
            </a:extLst>
          </p:cNvPr>
          <p:cNvSpPr/>
          <p:nvPr/>
        </p:nvSpPr>
        <p:spPr>
          <a:xfrm>
            <a:off x="733604" y="2631031"/>
            <a:ext cx="416001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</a:t>
            </a:r>
            <a:r>
              <a:rPr lang="ko-KR" altLang="en-US" b="1" dirty="0">
                <a:solidFill>
                  <a:schemeClr val="tx1"/>
                </a:solidFill>
              </a:rPr>
              <a:t>다음 </a:t>
            </a:r>
            <a:r>
              <a:rPr lang="en-US" altLang="ko-KR" b="1" dirty="0" err="1">
                <a:solidFill>
                  <a:schemeClr val="tx1"/>
                </a:solidFill>
              </a:rPr>
              <a:t>mysql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설정 진행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B7B48A0-8D9A-4B2A-A51B-123ECC02487C}"/>
              </a:ext>
            </a:extLst>
          </p:cNvPr>
          <p:cNvGrpSpPr/>
          <p:nvPr/>
        </p:nvGrpSpPr>
        <p:grpSpPr>
          <a:xfrm>
            <a:off x="233272" y="2635131"/>
            <a:ext cx="863525" cy="461728"/>
            <a:chOff x="5899031" y="698740"/>
            <a:chExt cx="863525" cy="465826"/>
          </a:xfrm>
        </p:grpSpPr>
        <p:sp>
          <p:nvSpPr>
            <p:cNvPr id="19" name="갈매기형 수장 15">
              <a:extLst>
                <a:ext uri="{FF2B5EF4-FFF2-40B4-BE49-F238E27FC236}">
                  <a16:creationId xmlns:a16="http://schemas.microsoft.com/office/drawing/2014/main" id="{BE071773-7F36-4B89-88D2-B6D637671EAF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갈매기형 수장 16">
              <a:extLst>
                <a:ext uri="{FF2B5EF4-FFF2-40B4-BE49-F238E27FC236}">
                  <a16:creationId xmlns:a16="http://schemas.microsoft.com/office/drawing/2014/main" id="{C266B06A-5B3B-4704-A3D6-B981FA504B2B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오각형 17">
              <a:extLst>
                <a:ext uri="{FF2B5EF4-FFF2-40B4-BE49-F238E27FC236}">
                  <a16:creationId xmlns:a16="http://schemas.microsoft.com/office/drawing/2014/main" id="{4921A51F-46EF-4210-8AED-D4A1F4FE3705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B252F63-1C8C-4FF9-B1D1-7E4046EA5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797" y="3322992"/>
            <a:ext cx="5895975" cy="8763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15CB84D-C181-4055-BB99-816B8BC0F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797" y="4316348"/>
            <a:ext cx="907732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48062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00279B2-C6CC-4E41-AC6B-2EC80CF20D9C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FB59A1B-A375-47C8-91F0-CF94D8B94A4D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E658E2-0256-4DAE-A467-C4A00904284F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6941E8F6-3292-4398-9BDC-F7764409C535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4A19B267-08B1-49E6-8241-C9A400607B87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4247EBC0-3A1F-4AB5-9A15-CA5C293710BF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63E53CC-955F-4015-BD24-D15AC9695DA7}"/>
              </a:ext>
            </a:extLst>
          </p:cNvPr>
          <p:cNvSpPr txBox="1"/>
          <p:nvPr/>
        </p:nvSpPr>
        <p:spPr>
          <a:xfrm>
            <a:off x="163900" y="68055"/>
            <a:ext cx="83747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완전 분산 모드 </a:t>
            </a:r>
            <a:r>
              <a:rPr lang="en-US" altLang="ko-KR" sz="3000" b="1" dirty="0">
                <a:solidFill>
                  <a:schemeClr val="accent4"/>
                </a:solidFill>
              </a:rPr>
              <a:t>(Host</a:t>
            </a:r>
            <a:r>
              <a:rPr lang="ko-KR" altLang="en-US" sz="3000" b="1" dirty="0">
                <a:solidFill>
                  <a:schemeClr val="accent4"/>
                </a:solidFill>
              </a:rPr>
              <a:t>에 </a:t>
            </a:r>
            <a:r>
              <a:rPr lang="en-US" altLang="ko-KR" sz="3000" b="1" dirty="0">
                <a:solidFill>
                  <a:schemeClr val="accent4"/>
                </a:solidFill>
              </a:rPr>
              <a:t>MySQL </a:t>
            </a:r>
            <a:r>
              <a:rPr lang="ko-KR" altLang="en-US" sz="3000" b="1" dirty="0">
                <a:solidFill>
                  <a:schemeClr val="accent4"/>
                </a:solidFill>
              </a:rPr>
              <a:t>및 </a:t>
            </a:r>
            <a:r>
              <a:rPr lang="en-US" altLang="ko-KR" sz="3000" b="1" dirty="0">
                <a:solidFill>
                  <a:schemeClr val="accent4"/>
                </a:solidFill>
              </a:rPr>
              <a:t>Hive </a:t>
            </a:r>
            <a:r>
              <a:rPr lang="ko-KR" altLang="en-US" sz="3000" b="1" dirty="0">
                <a:solidFill>
                  <a:schemeClr val="accent4"/>
                </a:solidFill>
              </a:rPr>
              <a:t>설치</a:t>
            </a:r>
            <a:r>
              <a:rPr lang="en-US" altLang="ko-KR" sz="3000" b="1" dirty="0">
                <a:solidFill>
                  <a:schemeClr val="accent4"/>
                </a:solidFill>
              </a:rPr>
              <a:t>)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  <p:sp>
        <p:nvSpPr>
          <p:cNvPr id="21" name="순서도: 대체 처리 20">
            <a:extLst>
              <a:ext uri="{FF2B5EF4-FFF2-40B4-BE49-F238E27FC236}">
                <a16:creationId xmlns:a16="http://schemas.microsoft.com/office/drawing/2014/main" id="{F2276080-5DA4-48F5-B1B0-D06CD3357FEB}"/>
              </a:ext>
            </a:extLst>
          </p:cNvPr>
          <p:cNvSpPr/>
          <p:nvPr/>
        </p:nvSpPr>
        <p:spPr>
          <a:xfrm>
            <a:off x="739910" y="939917"/>
            <a:ext cx="4544691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Ambari </a:t>
            </a:r>
            <a:r>
              <a:rPr lang="ko-KR" altLang="en-US" b="1" dirty="0">
                <a:solidFill>
                  <a:schemeClr val="tx1"/>
                </a:solidFill>
              </a:rPr>
              <a:t>관리 </a:t>
            </a:r>
            <a:r>
              <a:rPr lang="en-US" altLang="ko-KR" b="1" dirty="0">
                <a:solidFill>
                  <a:schemeClr val="tx1"/>
                </a:solidFill>
              </a:rPr>
              <a:t>Page</a:t>
            </a:r>
            <a:r>
              <a:rPr lang="ko-KR" altLang="en-US" b="1" dirty="0">
                <a:solidFill>
                  <a:schemeClr val="tx1"/>
                </a:solidFill>
              </a:rPr>
              <a:t>에서 서비스 추가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9769574-D376-46F0-A952-F0AE9A568A4F}"/>
              </a:ext>
            </a:extLst>
          </p:cNvPr>
          <p:cNvGrpSpPr/>
          <p:nvPr/>
        </p:nvGrpSpPr>
        <p:grpSpPr>
          <a:xfrm>
            <a:off x="239578" y="944017"/>
            <a:ext cx="863525" cy="461728"/>
            <a:chOff x="5899031" y="698740"/>
            <a:chExt cx="863525" cy="465826"/>
          </a:xfrm>
        </p:grpSpPr>
        <p:sp>
          <p:nvSpPr>
            <p:cNvPr id="28" name="갈매기형 수장 15">
              <a:extLst>
                <a:ext uri="{FF2B5EF4-FFF2-40B4-BE49-F238E27FC236}">
                  <a16:creationId xmlns:a16="http://schemas.microsoft.com/office/drawing/2014/main" id="{6810EFAF-5285-4A3B-8659-FDC6BB98E87C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갈매기형 수장 16">
              <a:extLst>
                <a:ext uri="{FF2B5EF4-FFF2-40B4-BE49-F238E27FC236}">
                  <a16:creationId xmlns:a16="http://schemas.microsoft.com/office/drawing/2014/main" id="{2A64BAA4-264F-4C14-9FD9-D0E196817D30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오각형 17">
              <a:extLst>
                <a:ext uri="{FF2B5EF4-FFF2-40B4-BE49-F238E27FC236}">
                  <a16:creationId xmlns:a16="http://schemas.microsoft.com/office/drawing/2014/main" id="{638D7F9B-0FD7-408D-BE6C-B10A9AB2AA98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8D38B52-5A61-45E7-8678-EE723526B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74" y="1713967"/>
            <a:ext cx="5575672" cy="40543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732823-B9DE-4CB1-80A5-8BA03CD7B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093" y="2922657"/>
            <a:ext cx="5422866" cy="163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364625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00279B2-C6CC-4E41-AC6B-2EC80CF20D9C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FB59A1B-A375-47C8-91F0-CF94D8B94A4D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E658E2-0256-4DAE-A467-C4A00904284F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6941E8F6-3292-4398-9BDC-F7764409C535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4A19B267-08B1-49E6-8241-C9A400607B87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4247EBC0-3A1F-4AB5-9A15-CA5C293710BF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63E53CC-955F-4015-BD24-D15AC9695DA7}"/>
              </a:ext>
            </a:extLst>
          </p:cNvPr>
          <p:cNvSpPr txBox="1"/>
          <p:nvPr/>
        </p:nvSpPr>
        <p:spPr>
          <a:xfrm>
            <a:off x="163900" y="68055"/>
            <a:ext cx="83747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완전 분산 모드 </a:t>
            </a:r>
            <a:r>
              <a:rPr lang="en-US" altLang="ko-KR" sz="3000" b="1" dirty="0">
                <a:solidFill>
                  <a:schemeClr val="accent4"/>
                </a:solidFill>
              </a:rPr>
              <a:t>(Host</a:t>
            </a:r>
            <a:r>
              <a:rPr lang="ko-KR" altLang="en-US" sz="3000" b="1" dirty="0">
                <a:solidFill>
                  <a:schemeClr val="accent4"/>
                </a:solidFill>
              </a:rPr>
              <a:t>에 </a:t>
            </a:r>
            <a:r>
              <a:rPr lang="en-US" altLang="ko-KR" sz="3000" b="1" dirty="0">
                <a:solidFill>
                  <a:schemeClr val="accent4"/>
                </a:solidFill>
              </a:rPr>
              <a:t>MySQL </a:t>
            </a:r>
            <a:r>
              <a:rPr lang="ko-KR" altLang="en-US" sz="3000" b="1" dirty="0">
                <a:solidFill>
                  <a:schemeClr val="accent4"/>
                </a:solidFill>
              </a:rPr>
              <a:t>및 </a:t>
            </a:r>
            <a:r>
              <a:rPr lang="en-US" altLang="ko-KR" sz="3000" b="1" dirty="0">
                <a:solidFill>
                  <a:schemeClr val="accent4"/>
                </a:solidFill>
              </a:rPr>
              <a:t>Hive </a:t>
            </a:r>
            <a:r>
              <a:rPr lang="ko-KR" altLang="en-US" sz="3000" b="1" dirty="0">
                <a:solidFill>
                  <a:schemeClr val="accent4"/>
                </a:solidFill>
              </a:rPr>
              <a:t>설치</a:t>
            </a:r>
            <a:r>
              <a:rPr lang="en-US" altLang="ko-KR" sz="3000" b="1" dirty="0">
                <a:solidFill>
                  <a:schemeClr val="accent4"/>
                </a:solidFill>
              </a:rPr>
              <a:t>)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  <p:sp>
        <p:nvSpPr>
          <p:cNvPr id="21" name="순서도: 대체 처리 20">
            <a:extLst>
              <a:ext uri="{FF2B5EF4-FFF2-40B4-BE49-F238E27FC236}">
                <a16:creationId xmlns:a16="http://schemas.microsoft.com/office/drawing/2014/main" id="{F2276080-5DA4-48F5-B1B0-D06CD3357FEB}"/>
              </a:ext>
            </a:extLst>
          </p:cNvPr>
          <p:cNvSpPr/>
          <p:nvPr/>
        </p:nvSpPr>
        <p:spPr>
          <a:xfrm>
            <a:off x="739910" y="939917"/>
            <a:ext cx="9299571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Ambari </a:t>
            </a:r>
            <a:r>
              <a:rPr lang="ko-KR" altLang="en-US" b="1" dirty="0">
                <a:solidFill>
                  <a:schemeClr val="tx1"/>
                </a:solidFill>
              </a:rPr>
              <a:t>관리 </a:t>
            </a:r>
            <a:r>
              <a:rPr lang="en-US" altLang="ko-KR" b="1" dirty="0">
                <a:solidFill>
                  <a:schemeClr val="tx1"/>
                </a:solidFill>
              </a:rPr>
              <a:t>Page</a:t>
            </a:r>
            <a:r>
              <a:rPr lang="ko-KR" altLang="en-US" b="1" dirty="0">
                <a:solidFill>
                  <a:schemeClr val="tx1"/>
                </a:solidFill>
              </a:rPr>
              <a:t>에서 </a:t>
            </a:r>
            <a:r>
              <a:rPr lang="en-US" altLang="ko-KR" b="1" dirty="0">
                <a:solidFill>
                  <a:schemeClr val="tx1"/>
                </a:solidFill>
              </a:rPr>
              <a:t>Hive View</a:t>
            </a:r>
            <a:r>
              <a:rPr lang="ko-KR" altLang="en-US" b="1" dirty="0">
                <a:solidFill>
                  <a:schemeClr val="tx1"/>
                </a:solidFill>
              </a:rPr>
              <a:t>를 실행하기 위한 설정 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en-US" altLang="ko-KR" b="1" dirty="0" err="1">
                <a:solidFill>
                  <a:schemeClr val="tx1"/>
                </a:solidFill>
              </a:rPr>
              <a:t>namenode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host</a:t>
            </a:r>
            <a:r>
              <a:rPr lang="ko-KR" altLang="en-US" b="1" dirty="0">
                <a:solidFill>
                  <a:schemeClr val="tx1"/>
                </a:solidFill>
              </a:rPr>
              <a:t>에서 진행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9769574-D376-46F0-A952-F0AE9A568A4F}"/>
              </a:ext>
            </a:extLst>
          </p:cNvPr>
          <p:cNvGrpSpPr/>
          <p:nvPr/>
        </p:nvGrpSpPr>
        <p:grpSpPr>
          <a:xfrm>
            <a:off x="239578" y="944017"/>
            <a:ext cx="863525" cy="461728"/>
            <a:chOff x="5899031" y="698740"/>
            <a:chExt cx="863525" cy="465826"/>
          </a:xfrm>
        </p:grpSpPr>
        <p:sp>
          <p:nvSpPr>
            <p:cNvPr id="28" name="갈매기형 수장 15">
              <a:extLst>
                <a:ext uri="{FF2B5EF4-FFF2-40B4-BE49-F238E27FC236}">
                  <a16:creationId xmlns:a16="http://schemas.microsoft.com/office/drawing/2014/main" id="{6810EFAF-5285-4A3B-8659-FDC6BB98E87C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갈매기형 수장 16">
              <a:extLst>
                <a:ext uri="{FF2B5EF4-FFF2-40B4-BE49-F238E27FC236}">
                  <a16:creationId xmlns:a16="http://schemas.microsoft.com/office/drawing/2014/main" id="{2A64BAA4-264F-4C14-9FD9-D0E196817D30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오각형 17">
              <a:extLst>
                <a:ext uri="{FF2B5EF4-FFF2-40B4-BE49-F238E27FC236}">
                  <a16:creationId xmlns:a16="http://schemas.microsoft.com/office/drawing/2014/main" id="{638D7F9B-0FD7-408D-BE6C-B10A9AB2AA98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BC3A52CB-682A-4136-9A6D-7E93B0B13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65" y="1655548"/>
            <a:ext cx="10060502" cy="1323923"/>
          </a:xfrm>
          <a:prstGeom prst="rect">
            <a:avLst/>
          </a:prstGeom>
        </p:spPr>
      </p:pic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F993478D-2460-4B85-8994-B0F947D3A387}"/>
              </a:ext>
            </a:extLst>
          </p:cNvPr>
          <p:cNvSpPr/>
          <p:nvPr/>
        </p:nvSpPr>
        <p:spPr>
          <a:xfrm>
            <a:off x="739910" y="3425190"/>
            <a:ext cx="6430247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Hive</a:t>
            </a:r>
            <a:r>
              <a:rPr lang="ko-KR" altLang="en-US" b="1" dirty="0">
                <a:solidFill>
                  <a:schemeClr val="tx1"/>
                </a:solidFill>
              </a:rPr>
              <a:t> 실행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AEB265A-A8AF-4E83-9706-87187284DFF4}"/>
              </a:ext>
            </a:extLst>
          </p:cNvPr>
          <p:cNvGrpSpPr/>
          <p:nvPr/>
        </p:nvGrpSpPr>
        <p:grpSpPr>
          <a:xfrm>
            <a:off x="239578" y="3429290"/>
            <a:ext cx="863525" cy="461728"/>
            <a:chOff x="5899031" y="698740"/>
            <a:chExt cx="863525" cy="465826"/>
          </a:xfrm>
        </p:grpSpPr>
        <p:sp>
          <p:nvSpPr>
            <p:cNvPr id="19" name="갈매기형 수장 15">
              <a:extLst>
                <a:ext uri="{FF2B5EF4-FFF2-40B4-BE49-F238E27FC236}">
                  <a16:creationId xmlns:a16="http://schemas.microsoft.com/office/drawing/2014/main" id="{6C5D5744-5762-40A6-BFEE-A8377718A483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갈매기형 수장 16">
              <a:extLst>
                <a:ext uri="{FF2B5EF4-FFF2-40B4-BE49-F238E27FC236}">
                  <a16:creationId xmlns:a16="http://schemas.microsoft.com/office/drawing/2014/main" id="{E5CD4585-7E5E-49E9-ADB5-FADA7B4F69AD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오각형 17">
              <a:extLst>
                <a:ext uri="{FF2B5EF4-FFF2-40B4-BE49-F238E27FC236}">
                  <a16:creationId xmlns:a16="http://schemas.microsoft.com/office/drawing/2014/main" id="{3B794D67-3A71-49FA-B6ED-0F7179C9B77D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7C06063-D2BB-4D21-ABCE-E58F6DAD0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65" y="4148072"/>
            <a:ext cx="550545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444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순서도: 대체 처리 8"/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6" name="갈매기형 수장 15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4C2993E1-14FE-4934-A51C-4783123BB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794" y="1409842"/>
            <a:ext cx="9404412" cy="528998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725C7D6-7D61-4E87-AABC-9305989B9E1B}"/>
              </a:ext>
            </a:extLst>
          </p:cNvPr>
          <p:cNvSpPr txBox="1"/>
          <p:nvPr/>
        </p:nvSpPr>
        <p:spPr>
          <a:xfrm>
            <a:off x="163902" y="68055"/>
            <a:ext cx="56378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3.1 HDP </a:t>
            </a:r>
            <a:r>
              <a:rPr lang="ko-KR" altLang="en-US" sz="3000" b="1" dirty="0">
                <a:solidFill>
                  <a:schemeClr val="accent4"/>
                </a:solidFill>
              </a:rPr>
              <a:t>관리 페이지 접속 방법</a:t>
            </a:r>
          </a:p>
        </p:txBody>
      </p:sp>
    </p:spTree>
    <p:extLst>
      <p:ext uri="{BB962C8B-B14F-4D97-AF65-F5344CB8AC3E}">
        <p14:creationId xmlns:p14="http://schemas.microsoft.com/office/powerpoint/2010/main" val="54677715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00279B2-C6CC-4E41-AC6B-2EC80CF20D9C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FB59A1B-A375-47C8-91F0-CF94D8B94A4D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E658E2-0256-4DAE-A467-C4A00904284F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6941E8F6-3292-4398-9BDC-F7764409C535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4A19B267-08B1-49E6-8241-C9A400607B87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4247EBC0-3A1F-4AB5-9A15-CA5C293710BF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63E53CC-955F-4015-BD24-D15AC9695DA7}"/>
              </a:ext>
            </a:extLst>
          </p:cNvPr>
          <p:cNvSpPr txBox="1"/>
          <p:nvPr/>
        </p:nvSpPr>
        <p:spPr>
          <a:xfrm>
            <a:off x="163900" y="68055"/>
            <a:ext cx="83747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완전 분산 모드 </a:t>
            </a:r>
            <a:r>
              <a:rPr lang="en-US" altLang="ko-KR" sz="3000" b="1" dirty="0">
                <a:solidFill>
                  <a:schemeClr val="accent4"/>
                </a:solidFill>
              </a:rPr>
              <a:t>(Host</a:t>
            </a:r>
            <a:r>
              <a:rPr lang="ko-KR" altLang="en-US" sz="3000" b="1" dirty="0">
                <a:solidFill>
                  <a:schemeClr val="accent4"/>
                </a:solidFill>
              </a:rPr>
              <a:t>에 </a:t>
            </a:r>
            <a:r>
              <a:rPr lang="en-US" altLang="ko-KR" sz="3000" b="1" dirty="0">
                <a:solidFill>
                  <a:schemeClr val="accent4"/>
                </a:solidFill>
              </a:rPr>
              <a:t>MySQL </a:t>
            </a:r>
            <a:r>
              <a:rPr lang="ko-KR" altLang="en-US" sz="3000" b="1" dirty="0">
                <a:solidFill>
                  <a:schemeClr val="accent4"/>
                </a:solidFill>
              </a:rPr>
              <a:t>및 </a:t>
            </a:r>
            <a:r>
              <a:rPr lang="en-US" altLang="ko-KR" sz="3000" b="1" dirty="0">
                <a:solidFill>
                  <a:schemeClr val="accent4"/>
                </a:solidFill>
              </a:rPr>
              <a:t>Hive </a:t>
            </a:r>
            <a:r>
              <a:rPr lang="ko-KR" altLang="en-US" sz="3000" b="1" dirty="0">
                <a:solidFill>
                  <a:schemeClr val="accent4"/>
                </a:solidFill>
              </a:rPr>
              <a:t>설치</a:t>
            </a:r>
            <a:r>
              <a:rPr lang="en-US" altLang="ko-KR" sz="3000" b="1" dirty="0">
                <a:solidFill>
                  <a:schemeClr val="accent4"/>
                </a:solidFill>
              </a:rPr>
              <a:t>)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  <p:sp>
        <p:nvSpPr>
          <p:cNvPr id="21" name="순서도: 대체 처리 20">
            <a:extLst>
              <a:ext uri="{FF2B5EF4-FFF2-40B4-BE49-F238E27FC236}">
                <a16:creationId xmlns:a16="http://schemas.microsoft.com/office/drawing/2014/main" id="{F2276080-5DA4-48F5-B1B0-D06CD3357FEB}"/>
              </a:ext>
            </a:extLst>
          </p:cNvPr>
          <p:cNvSpPr/>
          <p:nvPr/>
        </p:nvSpPr>
        <p:spPr>
          <a:xfrm>
            <a:off x="739910" y="939917"/>
            <a:ext cx="9299571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Ambari </a:t>
            </a:r>
            <a:r>
              <a:rPr lang="ko-KR" altLang="en-US" b="1" dirty="0">
                <a:solidFill>
                  <a:schemeClr val="tx1"/>
                </a:solidFill>
              </a:rPr>
              <a:t>관리자 계정인 </a:t>
            </a:r>
            <a:r>
              <a:rPr lang="en-US" altLang="ko-KR" b="1" dirty="0">
                <a:solidFill>
                  <a:schemeClr val="tx1"/>
                </a:solidFill>
              </a:rPr>
              <a:t>admin</a:t>
            </a:r>
            <a:r>
              <a:rPr lang="ko-KR" altLang="en-US" b="1" dirty="0">
                <a:solidFill>
                  <a:schemeClr val="tx1"/>
                </a:solidFill>
              </a:rPr>
              <a:t>의 정보가 저장되어 있는 위치 확인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9769574-D376-46F0-A952-F0AE9A568A4F}"/>
              </a:ext>
            </a:extLst>
          </p:cNvPr>
          <p:cNvGrpSpPr/>
          <p:nvPr/>
        </p:nvGrpSpPr>
        <p:grpSpPr>
          <a:xfrm>
            <a:off x="239578" y="944017"/>
            <a:ext cx="863525" cy="461728"/>
            <a:chOff x="5899031" y="698740"/>
            <a:chExt cx="863525" cy="465826"/>
          </a:xfrm>
        </p:grpSpPr>
        <p:sp>
          <p:nvSpPr>
            <p:cNvPr id="28" name="갈매기형 수장 15">
              <a:extLst>
                <a:ext uri="{FF2B5EF4-FFF2-40B4-BE49-F238E27FC236}">
                  <a16:creationId xmlns:a16="http://schemas.microsoft.com/office/drawing/2014/main" id="{6810EFAF-5285-4A3B-8659-FDC6BB98E87C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갈매기형 수장 16">
              <a:extLst>
                <a:ext uri="{FF2B5EF4-FFF2-40B4-BE49-F238E27FC236}">
                  <a16:creationId xmlns:a16="http://schemas.microsoft.com/office/drawing/2014/main" id="{2A64BAA4-264F-4C14-9FD9-D0E196817D30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오각형 17">
              <a:extLst>
                <a:ext uri="{FF2B5EF4-FFF2-40B4-BE49-F238E27FC236}">
                  <a16:creationId xmlns:a16="http://schemas.microsoft.com/office/drawing/2014/main" id="{638D7F9B-0FD7-408D-BE6C-B10A9AB2AA98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EC2690E-E3B7-45AF-90B7-1728C9CF6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103" y="2213695"/>
            <a:ext cx="10270817" cy="155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522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00279B2-C6CC-4E41-AC6B-2EC80CF20D9C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FB59A1B-A375-47C8-91F0-CF94D8B94A4D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E658E2-0256-4DAE-A467-C4A00904284F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6941E8F6-3292-4398-9BDC-F7764409C535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4A19B267-08B1-49E6-8241-C9A400607B87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4247EBC0-3A1F-4AB5-9A15-CA5C293710BF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63E53CC-955F-4015-BD24-D15AC9695DA7}"/>
              </a:ext>
            </a:extLst>
          </p:cNvPr>
          <p:cNvSpPr txBox="1"/>
          <p:nvPr/>
        </p:nvSpPr>
        <p:spPr>
          <a:xfrm>
            <a:off x="163900" y="68055"/>
            <a:ext cx="83747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완전 분산 모드 </a:t>
            </a:r>
            <a:r>
              <a:rPr lang="en-US" altLang="ko-KR" sz="3000" b="1" dirty="0">
                <a:solidFill>
                  <a:schemeClr val="accent4"/>
                </a:solidFill>
              </a:rPr>
              <a:t>(Host</a:t>
            </a:r>
            <a:r>
              <a:rPr lang="ko-KR" altLang="en-US" sz="3000" b="1" dirty="0">
                <a:solidFill>
                  <a:schemeClr val="accent4"/>
                </a:solidFill>
              </a:rPr>
              <a:t>에 </a:t>
            </a:r>
            <a:r>
              <a:rPr lang="en-US" altLang="ko-KR" sz="3000" b="1" dirty="0">
                <a:solidFill>
                  <a:schemeClr val="accent4"/>
                </a:solidFill>
              </a:rPr>
              <a:t>MySQL </a:t>
            </a:r>
            <a:r>
              <a:rPr lang="ko-KR" altLang="en-US" sz="3000" b="1" dirty="0">
                <a:solidFill>
                  <a:schemeClr val="accent4"/>
                </a:solidFill>
              </a:rPr>
              <a:t>및 </a:t>
            </a:r>
            <a:r>
              <a:rPr lang="en-US" altLang="ko-KR" sz="3000" b="1" dirty="0">
                <a:solidFill>
                  <a:schemeClr val="accent4"/>
                </a:solidFill>
              </a:rPr>
              <a:t>Hive </a:t>
            </a:r>
            <a:r>
              <a:rPr lang="ko-KR" altLang="en-US" sz="3000" b="1" dirty="0">
                <a:solidFill>
                  <a:schemeClr val="accent4"/>
                </a:solidFill>
              </a:rPr>
              <a:t>설치</a:t>
            </a:r>
            <a:r>
              <a:rPr lang="en-US" altLang="ko-KR" sz="3000" b="1" dirty="0">
                <a:solidFill>
                  <a:schemeClr val="accent4"/>
                </a:solidFill>
              </a:rPr>
              <a:t>)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  <p:sp>
        <p:nvSpPr>
          <p:cNvPr id="21" name="순서도: 대체 처리 20">
            <a:extLst>
              <a:ext uri="{FF2B5EF4-FFF2-40B4-BE49-F238E27FC236}">
                <a16:creationId xmlns:a16="http://schemas.microsoft.com/office/drawing/2014/main" id="{F2276080-5DA4-48F5-B1B0-D06CD3357FEB}"/>
              </a:ext>
            </a:extLst>
          </p:cNvPr>
          <p:cNvSpPr/>
          <p:nvPr/>
        </p:nvSpPr>
        <p:spPr>
          <a:xfrm>
            <a:off x="739910" y="939917"/>
            <a:ext cx="9299571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Ambari </a:t>
            </a:r>
            <a:r>
              <a:rPr lang="ko-KR" altLang="en-US" b="1" dirty="0">
                <a:solidFill>
                  <a:schemeClr val="tx1"/>
                </a:solidFill>
              </a:rPr>
              <a:t>관리자 계정인 </a:t>
            </a:r>
            <a:r>
              <a:rPr lang="en-US" altLang="ko-KR" b="1" dirty="0">
                <a:solidFill>
                  <a:schemeClr val="tx1"/>
                </a:solidFill>
              </a:rPr>
              <a:t>admin</a:t>
            </a:r>
            <a:r>
              <a:rPr lang="ko-KR" altLang="en-US" b="1" dirty="0">
                <a:solidFill>
                  <a:schemeClr val="tx1"/>
                </a:solidFill>
              </a:rPr>
              <a:t>의 정보가 저장되어 있는 위치 확인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9769574-D376-46F0-A952-F0AE9A568A4F}"/>
              </a:ext>
            </a:extLst>
          </p:cNvPr>
          <p:cNvGrpSpPr/>
          <p:nvPr/>
        </p:nvGrpSpPr>
        <p:grpSpPr>
          <a:xfrm>
            <a:off x="239578" y="944017"/>
            <a:ext cx="863525" cy="461728"/>
            <a:chOff x="5899031" y="698740"/>
            <a:chExt cx="863525" cy="465826"/>
          </a:xfrm>
        </p:grpSpPr>
        <p:sp>
          <p:nvSpPr>
            <p:cNvPr id="28" name="갈매기형 수장 15">
              <a:extLst>
                <a:ext uri="{FF2B5EF4-FFF2-40B4-BE49-F238E27FC236}">
                  <a16:creationId xmlns:a16="http://schemas.microsoft.com/office/drawing/2014/main" id="{6810EFAF-5285-4A3B-8659-FDC6BB98E87C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갈매기형 수장 16">
              <a:extLst>
                <a:ext uri="{FF2B5EF4-FFF2-40B4-BE49-F238E27FC236}">
                  <a16:creationId xmlns:a16="http://schemas.microsoft.com/office/drawing/2014/main" id="{2A64BAA4-264F-4C14-9FD9-D0E196817D30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오각형 17">
              <a:extLst>
                <a:ext uri="{FF2B5EF4-FFF2-40B4-BE49-F238E27FC236}">
                  <a16:creationId xmlns:a16="http://schemas.microsoft.com/office/drawing/2014/main" id="{638D7F9B-0FD7-408D-BE6C-B10A9AB2AA98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F264B9C0-FE37-4CE9-B361-68BC53304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70" y="1655549"/>
            <a:ext cx="11505459" cy="377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5151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23983" y="2938316"/>
            <a:ext cx="72680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b="1" dirty="0">
                <a:latin typeface="Arial" panose="020B0604020202020204" pitchFamily="34" charset="0"/>
                <a:cs typeface="Arial" panose="020B0604020202020204" pitchFamily="34" charset="0"/>
              </a:rPr>
              <a:t>Thank you very much</a:t>
            </a:r>
          </a:p>
          <a:p>
            <a:pPr algn="ctr"/>
            <a:r>
              <a:rPr lang="en-US" altLang="ko-KR" sz="4500" b="1" dirty="0">
                <a:latin typeface="Arial" panose="020B0604020202020204" pitchFamily="34" charset="0"/>
                <a:cs typeface="Arial" panose="020B0604020202020204" pitchFamily="34" charset="0"/>
              </a:rPr>
              <a:t>for your attention</a:t>
            </a:r>
            <a:endParaRPr lang="ko-KR" altLang="en-US" sz="4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772698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순서도: 대체 처리 8"/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Non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6" name="갈매기형 수장 15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725C7D6-7D61-4E87-AABC-9305989B9E1B}"/>
              </a:ext>
            </a:extLst>
          </p:cNvPr>
          <p:cNvSpPr txBox="1"/>
          <p:nvPr/>
        </p:nvSpPr>
        <p:spPr>
          <a:xfrm>
            <a:off x="163902" y="68055"/>
            <a:ext cx="56378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3.1 HDP </a:t>
            </a:r>
            <a:r>
              <a:rPr lang="ko-KR" altLang="en-US" sz="3000" b="1" dirty="0">
                <a:solidFill>
                  <a:schemeClr val="accent4"/>
                </a:solidFill>
              </a:rPr>
              <a:t>관리 페이지 접속 방법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6542"/>
          <a:stretch/>
        </p:blipFill>
        <p:spPr>
          <a:xfrm>
            <a:off x="2752999" y="1903658"/>
            <a:ext cx="6686002" cy="426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7357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순서도: 대체 처리 8"/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Non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6" name="갈매기형 수장 15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725C7D6-7D61-4E87-AABC-9305989B9E1B}"/>
              </a:ext>
            </a:extLst>
          </p:cNvPr>
          <p:cNvSpPr txBox="1"/>
          <p:nvPr/>
        </p:nvSpPr>
        <p:spPr>
          <a:xfrm>
            <a:off x="163902" y="68055"/>
            <a:ext cx="56378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3.1 HDP </a:t>
            </a:r>
            <a:r>
              <a:rPr lang="ko-KR" altLang="en-US" sz="3000" b="1" dirty="0">
                <a:solidFill>
                  <a:schemeClr val="accent4"/>
                </a:solidFill>
              </a:rPr>
              <a:t>관리 페이지 접속 방법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14" y="1860129"/>
            <a:ext cx="10586772" cy="351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462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순서도: 대체 처리 8"/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Non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6" name="갈매기형 수장 15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725C7D6-7D61-4E87-AABC-9305989B9E1B}"/>
              </a:ext>
            </a:extLst>
          </p:cNvPr>
          <p:cNvSpPr txBox="1"/>
          <p:nvPr/>
        </p:nvSpPr>
        <p:spPr>
          <a:xfrm>
            <a:off x="163902" y="68055"/>
            <a:ext cx="56378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3.1 HDP </a:t>
            </a:r>
            <a:r>
              <a:rPr lang="ko-KR" altLang="en-US" sz="3000" b="1" dirty="0">
                <a:solidFill>
                  <a:schemeClr val="accent4"/>
                </a:solidFill>
              </a:rPr>
              <a:t>관리 페이지 접속 방법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1166F9E-2320-410D-839E-1CC205A4A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348" y="1663746"/>
            <a:ext cx="4010025" cy="17621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FF6117A-17CB-4EFC-919B-C2DA82882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972" y="3503977"/>
            <a:ext cx="3914775" cy="10191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A8B50AB-8EC4-4019-86BE-731D89799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1727" y="3608751"/>
            <a:ext cx="3746377" cy="8096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8D98690-5127-4F68-A447-AEBBA56D01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1626" y="1684475"/>
            <a:ext cx="359092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171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순서도: 대체 처리 8"/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Non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6" name="갈매기형 수장 15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725C7D6-7D61-4E87-AABC-9305989B9E1B}"/>
              </a:ext>
            </a:extLst>
          </p:cNvPr>
          <p:cNvSpPr txBox="1"/>
          <p:nvPr/>
        </p:nvSpPr>
        <p:spPr>
          <a:xfrm>
            <a:off x="163902" y="68055"/>
            <a:ext cx="56378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3.1 HDP </a:t>
            </a:r>
            <a:r>
              <a:rPr lang="ko-KR" altLang="en-US" sz="3000" b="1" dirty="0">
                <a:solidFill>
                  <a:schemeClr val="accent4"/>
                </a:solidFill>
              </a:rPr>
              <a:t>관리 페이지 접속 방법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AC46D02-71A5-4FA4-8DCC-4B3B61D3B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628" y="1917168"/>
            <a:ext cx="9876743" cy="302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75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0" y="1552575"/>
            <a:ext cx="12102940" cy="3752850"/>
          </a:xfrm>
          <a:prstGeom prst="rect">
            <a:avLst/>
          </a:prstGeom>
        </p:spPr>
      </p:pic>
      <p:sp>
        <p:nvSpPr>
          <p:cNvPr id="9" name="순서도: 대체 처리 8"/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Non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6" name="갈매기형 수장 15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725C7D6-7D61-4E87-AABC-9305989B9E1B}"/>
              </a:ext>
            </a:extLst>
          </p:cNvPr>
          <p:cNvSpPr txBox="1"/>
          <p:nvPr/>
        </p:nvSpPr>
        <p:spPr>
          <a:xfrm>
            <a:off x="163902" y="68055"/>
            <a:ext cx="56378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3.1 HDP </a:t>
            </a:r>
            <a:r>
              <a:rPr lang="ko-KR" altLang="en-US" sz="3000" b="1" dirty="0">
                <a:solidFill>
                  <a:schemeClr val="accent4"/>
                </a:solidFill>
              </a:rPr>
              <a:t>관리 페이지 접속 방법</a:t>
            </a:r>
          </a:p>
        </p:txBody>
      </p:sp>
    </p:spTree>
    <p:extLst>
      <p:ext uri="{BB962C8B-B14F-4D97-AF65-F5344CB8AC3E}">
        <p14:creationId xmlns:p14="http://schemas.microsoft.com/office/powerpoint/2010/main" val="2977087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B0F1DF7-A2AE-47E8-937B-DC0368BEC6EE}"/>
              </a:ext>
            </a:extLst>
          </p:cNvPr>
          <p:cNvSpPr/>
          <p:nvPr/>
        </p:nvSpPr>
        <p:spPr>
          <a:xfrm>
            <a:off x="2286000" y="4978016"/>
            <a:ext cx="1546412" cy="34195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just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1" u="none" strike="noStrike" kern="1200" cap="none" spc="0" baseline="0" dirty="0">
                <a:solidFill>
                  <a:schemeClr val="bg2"/>
                </a:solidFill>
                <a:uFillTx/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BY  DELIGHT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F07630B9-9034-42F1-9120-5C56ACEDD3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450832C4-CC39-4A84-ABA1-9480F9E5DB9C}"/>
              </a:ext>
            </a:extLst>
          </p:cNvPr>
          <p:cNvSpPr/>
          <p:nvPr/>
        </p:nvSpPr>
        <p:spPr>
          <a:xfrm>
            <a:off x="1814916" y="1674674"/>
            <a:ext cx="5905231" cy="92333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5400" u="none" strike="noStrike" kern="1200" cap="none" spc="0" baseline="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배달의민족 도현 OTF" panose="020B0600000101010101" pitchFamily="34" charset="-127"/>
                <a:cs typeface="Arial" panose="020B0604020202020204" pitchFamily="34" charset="0"/>
              </a:rPr>
              <a:t>01</a:t>
            </a:r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ea typeface="배달의민족 도현 OTF" panose="020B0600000101010101" pitchFamily="34" charset="-127"/>
                <a:cs typeface="Arial" panose="020B0604020202020204" pitchFamily="34" charset="0"/>
              </a:rPr>
              <a:t> | </a:t>
            </a:r>
            <a:r>
              <a:rPr lang="en-US" sz="5400" u="none" strike="noStrike" kern="1200" cap="none" spc="0" baseline="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배달의민족 도현 OTF" panose="020B0600000101010101" pitchFamily="34" charset="-127"/>
                <a:cs typeface="Arial" panose="020B0604020202020204" pitchFamily="34" charset="0"/>
              </a:rPr>
              <a:t>Arc</a:t>
            </a:r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ea typeface="배달의민족 도현 OTF" panose="020B0600000101010101" pitchFamily="34" charset="-127"/>
                <a:cs typeface="Arial" panose="020B0604020202020204" pitchFamily="34" charset="0"/>
              </a:rPr>
              <a:t>hitecture</a:t>
            </a:r>
            <a:endParaRPr lang="en-US" sz="5400" u="none" strike="noStrike" kern="1200" cap="none" spc="0" baseline="0" dirty="0">
              <a:solidFill>
                <a:schemeClr val="bg1"/>
              </a:solidFill>
              <a:uFillTx/>
              <a:latin typeface="Arial" panose="020B0604020202020204" pitchFamily="34" charset="0"/>
              <a:ea typeface="배달의민족 도현 OTF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CB40A93C-54F6-402F-B81F-6751B695418E}"/>
              </a:ext>
            </a:extLst>
          </p:cNvPr>
          <p:cNvSpPr>
            <a:spLocks/>
          </p:cNvSpPr>
          <p:nvPr/>
        </p:nvSpPr>
        <p:spPr bwMode="auto">
          <a:xfrm rot="10800000">
            <a:off x="7838586" y="2498509"/>
            <a:ext cx="5172075" cy="5295900"/>
          </a:xfrm>
          <a:custGeom>
            <a:avLst/>
            <a:gdLst>
              <a:gd name="T0" fmla="*/ 0 w 1890"/>
              <a:gd name="T1" fmla="*/ 1211 h 1920"/>
              <a:gd name="T2" fmla="*/ 0 w 1890"/>
              <a:gd name="T3" fmla="*/ 1920 h 1920"/>
              <a:gd name="T4" fmla="*/ 1890 w 1890"/>
              <a:gd name="T5" fmla="*/ 0 h 1920"/>
              <a:gd name="T6" fmla="*/ 1192 w 1890"/>
              <a:gd name="T7" fmla="*/ 0 h 1920"/>
              <a:gd name="T8" fmla="*/ 0 w 1890"/>
              <a:gd name="T9" fmla="*/ 1211 h 19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0" h="1920">
                <a:moveTo>
                  <a:pt x="0" y="1211"/>
                </a:moveTo>
                <a:cubicBezTo>
                  <a:pt x="0" y="1920"/>
                  <a:pt x="0" y="1920"/>
                  <a:pt x="0" y="1920"/>
                </a:cubicBezTo>
                <a:cubicBezTo>
                  <a:pt x="1043" y="1920"/>
                  <a:pt x="1890" y="1061"/>
                  <a:pt x="1890" y="0"/>
                </a:cubicBezTo>
                <a:cubicBezTo>
                  <a:pt x="1192" y="0"/>
                  <a:pt x="1192" y="0"/>
                  <a:pt x="1192" y="0"/>
                </a:cubicBezTo>
                <a:cubicBezTo>
                  <a:pt x="1192" y="669"/>
                  <a:pt x="657" y="1211"/>
                  <a:pt x="0" y="1211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030318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순서도: 대체 처리 8"/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Non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6" name="갈매기형 수장 15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725C7D6-7D61-4E87-AABC-9305989B9E1B}"/>
              </a:ext>
            </a:extLst>
          </p:cNvPr>
          <p:cNvSpPr txBox="1"/>
          <p:nvPr/>
        </p:nvSpPr>
        <p:spPr>
          <a:xfrm>
            <a:off x="163902" y="68055"/>
            <a:ext cx="56378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3.1 HDP </a:t>
            </a:r>
            <a:r>
              <a:rPr lang="ko-KR" altLang="en-US" sz="3000" b="1" dirty="0">
                <a:solidFill>
                  <a:schemeClr val="accent4"/>
                </a:solidFill>
              </a:rPr>
              <a:t>관리 페이지 접속 방법</a:t>
            </a:r>
          </a:p>
        </p:txBody>
      </p:sp>
      <p:pic>
        <p:nvPicPr>
          <p:cNvPr id="2049" name="Picture 1" descr="시스템 생성 대체 텍스트:&#10;Browse &#10;/user/hadoop &#10;|5510n &#10;drwxr-xr-x &#10;0 &#10;0 &#10;drwxr-xr-x &#10;0 &#10;0 &#10;Directory &#10;Owner &#10;hadoop &#10;hadoop &#10;Group &#10;supergroup &#10;supergroup &#10;Size &#10;Replication &#10;0 &#10;0 &#10;Block Size &#10;Go! &#10;conf &#10;output ">
            <a:extLst>
              <a:ext uri="{FF2B5EF4-FFF2-40B4-BE49-F238E27FC236}">
                <a16:creationId xmlns:a16="http://schemas.microsoft.com/office/drawing/2014/main" id="{5B58CCFE-5F7F-4D4C-AAD3-596A0E286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" y="1492656"/>
            <a:ext cx="11420475" cy="180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시스템 생성 대체 텍스트:&#10;/user/hadoop/output &#10;perm |5510n &#10;맊0₩se Directory &#10;0 &#10;Go! &#10;Owner &#10;hadoop &#10;hadoop &#10;Group &#10;supergroup &#10;supergroup &#10;Size &#10;1.46 KB &#10;Replication &#10;Block Size &#10;32 MB &#10;32 MB &#10;S니CCESS &#10;part-r-OOOOO ">
            <a:extLst>
              <a:ext uri="{FF2B5EF4-FFF2-40B4-BE49-F238E27FC236}">
                <a16:creationId xmlns:a16="http://schemas.microsoft.com/office/drawing/2014/main" id="{E3EEB5BB-35B4-43DE-B14E-6746F1FBA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7" y="3429000"/>
            <a:ext cx="11449050" cy="186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시스템 생성 대체 텍스트:&#10;[hadoop@client hadoop2]$ hdfs dfs &#10;Auto-Save &#10;Bookmark &#10;Details 1 &#10;015 「 : &#10;For &#10;-cat /user/hadoop/output/part- 「-00000 ">
            <a:extLst>
              <a:ext uri="{FF2B5EF4-FFF2-40B4-BE49-F238E27FC236}">
                <a16:creationId xmlns:a16="http://schemas.microsoft.com/office/drawing/2014/main" id="{FC7C1797-ED0B-4C68-91B2-2308E23C9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" y="5365344"/>
            <a:ext cx="770572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49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순서도: 대체 처리 8"/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Non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6" name="갈매기형 수장 15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725C7D6-7D61-4E87-AABC-9305989B9E1B}"/>
              </a:ext>
            </a:extLst>
          </p:cNvPr>
          <p:cNvSpPr txBox="1"/>
          <p:nvPr/>
        </p:nvSpPr>
        <p:spPr>
          <a:xfrm>
            <a:off x="163902" y="68055"/>
            <a:ext cx="56378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3.1 HDP </a:t>
            </a:r>
            <a:r>
              <a:rPr lang="ko-KR" altLang="en-US" sz="3000" b="1" dirty="0">
                <a:solidFill>
                  <a:schemeClr val="accent4"/>
                </a:solidFill>
              </a:rPr>
              <a:t>관리 페이지 접속 방법</a:t>
            </a:r>
          </a:p>
        </p:txBody>
      </p:sp>
      <p:pic>
        <p:nvPicPr>
          <p:cNvPr id="1025" name="Picture 1" descr="시스템 생성 대체 텍스트:&#10;수 &#10;C 0 주의 요함 Ⅰ 192.168.103.143:8088/cluste「 &#10;[1 Data Science &#10;• Cluster &#10;About &#10;Nodes &#10;Applications &#10;NEW &#10;NEW SAVING &#10;SUBMITFED &#10;ACCEPTED &#10;RUNNING &#10;FINISHED &#10;FAILED &#10;KILLED &#10;Scheduler &#10;To이s &#10;4 sw &#10;Cluster Metrics &#10;Apps &#10;Apps &#10;Submitted Pendin &#10;Chart &#10;Apps &#10;Runnin &#10;0 &#10;JDK API &#10;Visual Studio Code &#10;Live Server &#10;MobaXterm &#10;Cloudera &#10;FileZilla &#10;VCores &#10;Reserved &#10;0 &#10;Apache &#10;J &#10;JSOUP &#10;㉨ css &#10;Logged in as: dr.who &#10;All Applications &#10;Containers &#10;Memory &#10;Used &#10;Memory &#10;Total &#10;Memory &#10;Reserved &#10;14 &#10;14 &#10;VCores &#10;Used &#10;0 &#10;VCores &#10;Total &#10;0 &#10;Lost &#10;Nodes &#10;0 &#10;Unhealthy &#10;Nodes &#10;0 &#10;Rebooted &#10;Nodes &#10;0 &#10;Show 20 , entries &#10;ID &#10;Search: &#10;Progress &#10;application &#10;application &#10;application &#10;application &#10;application &#10;application &#10;application &#10;application &#10;1542698264452 001 5 &#10;1542698264452 0014 &#10;1542698264452 0013 &#10;1542698264452 0012 &#10;1542698264452 001 1 &#10;1542698264452 0010 &#10;1542698264452 0009 &#10;1542698264452 0008 &#10;Apps &#10;Com leted &#10;0 &#10;User &#10;hadoop &#10;hadoop &#10;hadoop &#10;hadoop &#10;hadoop &#10;hadoop &#10;hadoop &#10;hadoop &#10;0 &#10;word &#10;COLInt &#10;word &#10;COLInt &#10;word &#10;COLInt &#10;word &#10;COLInt &#10;word &#10;COLInt &#10;Spark Pi &#10;Spark Pi &#10;Spark Pi &#10;Application Type &#10;MAPREDUCE &#10;MAPREDUCE &#10;MAPREDUCE &#10;MAPREDUCE &#10;MAPREDUCE &#10;SPARK &#10;SPARK &#10;SPARK &#10;default &#10;default &#10;default &#10;default &#10;default &#10;default &#10;default &#10;default &#10;StartTime &#10;Tue, 20 Nov &#10;2018 09:55:39 &#10;GMT &#10;Tue, 20 Nov &#10;2018 09:45:13 &#10;GMT &#10;Tue, 20 Nov &#10;2018 09:43:59 &#10;GMT &#10;Tue, 20 Nov &#10;2018 08:52:46 &#10;GMT &#10;Tue, 20 Nov &#10;2018 08:32:1 5 &#10;GMT &#10;Tue, 20 Nov &#10;2018 08:21:05 &#10;GMT &#10;Tue, 20 Nov &#10;2018 08:18:05 &#10;GMT &#10;Tue, 20 Nov &#10;FinishTime &#10;N/A &#10;N/A &#10;N/A &#10;N/A &#10;N/A &#10;N/A &#10;N/A &#10;N/A &#10;DA과제 &#10;Active &#10;Nodes &#10;0 &#10;State &#10;ACCEPTED &#10;ACCEPTED &#10;ACCEPTED &#10;ACCEPTED &#10;ACCEPTED &#10;ACCEPTED &#10;ACCEPTED &#10;ACCEPTED &#10;Decommissioned &#10;Nodes &#10;0 &#10;FinalStatus &#10;UNDEFINED &#10;UNDEFINED &#10;UNDEFINED &#10;UNDEFINED &#10;UNDEFINED &#10;UNDEFINED &#10;UNDEFINED &#10;UNDEFINED &#10;Tracking 내 &#10;UNASSIGNED &#10;UNASSIGNED &#10;UNASSIGNED &#10;UNASSIGNED &#10;UNASSIGNED &#10;UNASSIGNED &#10;UNASSIGNED &#10;UNASSIGNED ">
            <a:extLst>
              <a:ext uri="{FF2B5EF4-FFF2-40B4-BE49-F238E27FC236}">
                <a16:creationId xmlns:a16="http://schemas.microsoft.com/office/drawing/2014/main" id="{D3B738FF-32ED-4BC5-AD27-B05E6D37F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78" y="1663746"/>
            <a:ext cx="11145520" cy="463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268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811CC39-95CE-49FF-A55E-470AD45C9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943" y="1656101"/>
            <a:ext cx="2561771" cy="380324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E2A0662-FB31-460B-A193-90620EAF87A6}"/>
              </a:ext>
            </a:extLst>
          </p:cNvPr>
          <p:cNvSpPr/>
          <p:nvPr/>
        </p:nvSpPr>
        <p:spPr>
          <a:xfrm>
            <a:off x="4218852" y="1179261"/>
            <a:ext cx="3771112" cy="45846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E66724-F457-4FD5-829C-12D33DAF0F38}"/>
              </a:ext>
            </a:extLst>
          </p:cNvPr>
          <p:cNvSpPr txBox="1"/>
          <p:nvPr/>
        </p:nvSpPr>
        <p:spPr>
          <a:xfrm>
            <a:off x="2447858" y="3165305"/>
            <a:ext cx="729628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b="1" dirty="0">
                <a:latin typeface="Arial" panose="020B0604020202020204" pitchFamily="34" charset="0"/>
                <a:cs typeface="Arial" panose="020B0604020202020204" pitchFamily="34" charset="0"/>
              </a:rPr>
              <a:t>Hive </a:t>
            </a:r>
            <a:r>
              <a:rPr lang="ko-KR" altLang="en-US" sz="4500" b="1" dirty="0">
                <a:latin typeface="Arial" panose="020B0604020202020204" pitchFamily="34" charset="0"/>
                <a:cs typeface="Arial" panose="020B0604020202020204" pitchFamily="34" charset="0"/>
              </a:rPr>
              <a:t>접속 방법</a:t>
            </a:r>
          </a:p>
        </p:txBody>
      </p:sp>
    </p:spTree>
    <p:extLst>
      <p:ext uri="{BB962C8B-B14F-4D97-AF65-F5344CB8AC3E}">
        <p14:creationId xmlns:p14="http://schemas.microsoft.com/office/powerpoint/2010/main" val="2505439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순서도: 대체 처리 8"/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6" name="갈매기형 수장 15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F4CBC42-407C-4FE6-B665-A24D5398C769}"/>
              </a:ext>
            </a:extLst>
          </p:cNvPr>
          <p:cNvSpPr txBox="1"/>
          <p:nvPr/>
        </p:nvSpPr>
        <p:spPr>
          <a:xfrm>
            <a:off x="163901" y="68055"/>
            <a:ext cx="60918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3.2 Hive </a:t>
            </a:r>
            <a:r>
              <a:rPr lang="ko-KR" altLang="en-US" sz="3000" b="1" dirty="0">
                <a:solidFill>
                  <a:schemeClr val="accent4"/>
                </a:solidFill>
              </a:rPr>
              <a:t>접속 방법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FDA643A-CC30-4DBF-968A-C5D473510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543" y="1663746"/>
            <a:ext cx="8288914" cy="490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15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순서도: 대체 처리 8"/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6" name="갈매기형 수장 15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0FF3C31-3EF0-4F01-AE93-757BFE07F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937" y="1525955"/>
            <a:ext cx="7858125" cy="49625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BB201DD-90F6-45BA-BA82-594ACF2F8757}"/>
              </a:ext>
            </a:extLst>
          </p:cNvPr>
          <p:cNvSpPr txBox="1"/>
          <p:nvPr/>
        </p:nvSpPr>
        <p:spPr>
          <a:xfrm>
            <a:off x="163902" y="68055"/>
            <a:ext cx="5056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3.2 Hive</a:t>
            </a:r>
            <a:r>
              <a:rPr lang="ko-KR" altLang="en-US" sz="3000" b="1" dirty="0">
                <a:solidFill>
                  <a:schemeClr val="accent4"/>
                </a:solidFill>
              </a:rPr>
              <a:t> 접속 방법</a:t>
            </a:r>
          </a:p>
        </p:txBody>
      </p:sp>
    </p:spTree>
    <p:extLst>
      <p:ext uri="{BB962C8B-B14F-4D97-AF65-F5344CB8AC3E}">
        <p14:creationId xmlns:p14="http://schemas.microsoft.com/office/powerpoint/2010/main" val="39841831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순서도: 대체 처리 8"/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6" name="갈매기형 수장 15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6A610CA-015E-4A40-B5BE-C948EF6E8B79}"/>
              </a:ext>
            </a:extLst>
          </p:cNvPr>
          <p:cNvSpPr txBox="1"/>
          <p:nvPr/>
        </p:nvSpPr>
        <p:spPr>
          <a:xfrm>
            <a:off x="163902" y="68055"/>
            <a:ext cx="5056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3.2 Hive </a:t>
            </a:r>
            <a:r>
              <a:rPr lang="ko-KR" altLang="en-US" sz="3000" b="1" dirty="0">
                <a:solidFill>
                  <a:schemeClr val="accent4"/>
                </a:solidFill>
              </a:rPr>
              <a:t>접속 방법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D0437F5-3E2F-4EAE-B7C5-D8B99DF87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2190750"/>
            <a:ext cx="11334750" cy="2476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8DEDA2C-D364-4351-B4C5-275A2A8F3144}"/>
              </a:ext>
            </a:extLst>
          </p:cNvPr>
          <p:cNvSpPr/>
          <p:nvPr/>
        </p:nvSpPr>
        <p:spPr>
          <a:xfrm>
            <a:off x="10629901" y="2878282"/>
            <a:ext cx="748144" cy="4364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5192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순서도: 대체 처리 8"/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6" name="갈매기형 수장 15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6A610CA-015E-4A40-B5BE-C948EF6E8B79}"/>
              </a:ext>
            </a:extLst>
          </p:cNvPr>
          <p:cNvSpPr txBox="1"/>
          <p:nvPr/>
        </p:nvSpPr>
        <p:spPr>
          <a:xfrm>
            <a:off x="163902" y="68055"/>
            <a:ext cx="5056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3.2 Hive </a:t>
            </a:r>
            <a:r>
              <a:rPr lang="ko-KR" altLang="en-US" sz="3000" b="1" dirty="0">
                <a:solidFill>
                  <a:schemeClr val="accent4"/>
                </a:solidFill>
              </a:rPr>
              <a:t>접속 방법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9A189F0-97FD-47A5-BA99-99CA6F5A4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2190750"/>
            <a:ext cx="11334750" cy="24765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359DF0B-7082-487C-A9A3-643FE8693675}"/>
              </a:ext>
            </a:extLst>
          </p:cNvPr>
          <p:cNvSpPr/>
          <p:nvPr/>
        </p:nvSpPr>
        <p:spPr>
          <a:xfrm>
            <a:off x="9912926" y="3449782"/>
            <a:ext cx="1631373" cy="3740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0321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순서도: 대체 처리 8"/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6" name="갈매기형 수장 15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6A610CA-015E-4A40-B5BE-C948EF6E8B79}"/>
              </a:ext>
            </a:extLst>
          </p:cNvPr>
          <p:cNvSpPr txBox="1"/>
          <p:nvPr/>
        </p:nvSpPr>
        <p:spPr>
          <a:xfrm>
            <a:off x="163902" y="68055"/>
            <a:ext cx="5056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3.2 Hive </a:t>
            </a:r>
            <a:r>
              <a:rPr lang="ko-KR" altLang="en-US" sz="3000" b="1" dirty="0">
                <a:solidFill>
                  <a:schemeClr val="accent4"/>
                </a:solidFill>
              </a:rPr>
              <a:t>접속 방법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9582F4A-A7E5-430A-A86C-B563AE8F3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175" y="1663746"/>
            <a:ext cx="8629650" cy="454418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1FD97E0-8402-4687-AC49-31C93BB7EDBE}"/>
              </a:ext>
            </a:extLst>
          </p:cNvPr>
          <p:cNvSpPr/>
          <p:nvPr/>
        </p:nvSpPr>
        <p:spPr>
          <a:xfrm>
            <a:off x="8892397" y="5642264"/>
            <a:ext cx="490594" cy="3117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2286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순서도: 대체 처리 8"/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6" name="갈매기형 수장 15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6A610CA-015E-4A40-B5BE-C948EF6E8B79}"/>
              </a:ext>
            </a:extLst>
          </p:cNvPr>
          <p:cNvSpPr txBox="1"/>
          <p:nvPr/>
        </p:nvSpPr>
        <p:spPr>
          <a:xfrm>
            <a:off x="163902" y="68055"/>
            <a:ext cx="5056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3.2 Hive </a:t>
            </a:r>
            <a:r>
              <a:rPr lang="ko-KR" altLang="en-US" sz="3000" b="1" dirty="0">
                <a:solidFill>
                  <a:schemeClr val="accent4"/>
                </a:solidFill>
              </a:rPr>
              <a:t>접속 방법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60BAB2E-E7BD-4DF9-B2D8-D618A538C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175" y="1984805"/>
            <a:ext cx="9351934" cy="353050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911687A-0141-4083-A08A-87D7732DFE14}"/>
              </a:ext>
            </a:extLst>
          </p:cNvPr>
          <p:cNvSpPr/>
          <p:nvPr/>
        </p:nvSpPr>
        <p:spPr>
          <a:xfrm>
            <a:off x="9847773" y="4488873"/>
            <a:ext cx="397663" cy="3325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7214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순서도: 대체 처리 8"/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6" name="갈매기형 수장 15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6A610CA-015E-4A40-B5BE-C948EF6E8B79}"/>
              </a:ext>
            </a:extLst>
          </p:cNvPr>
          <p:cNvSpPr txBox="1"/>
          <p:nvPr/>
        </p:nvSpPr>
        <p:spPr>
          <a:xfrm>
            <a:off x="163902" y="68055"/>
            <a:ext cx="5056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3.2 Hive </a:t>
            </a:r>
            <a:r>
              <a:rPr lang="ko-KR" altLang="en-US" sz="3000" b="1" dirty="0">
                <a:solidFill>
                  <a:schemeClr val="accent4"/>
                </a:solidFill>
              </a:rPr>
              <a:t>접속 방법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420033" y="2167768"/>
            <a:ext cx="9351934" cy="2522464"/>
            <a:chOff x="1781175" y="2143055"/>
            <a:chExt cx="9351934" cy="2522464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0E49517-3042-4E63-A340-0772FACF2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1175" y="2143055"/>
              <a:ext cx="9351934" cy="2522464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D211047-6DB6-405D-8BF2-1100E4AF8DFD}"/>
                </a:ext>
              </a:extLst>
            </p:cNvPr>
            <p:cNvSpPr/>
            <p:nvPr/>
          </p:nvSpPr>
          <p:spPr>
            <a:xfrm>
              <a:off x="9996055" y="4031673"/>
              <a:ext cx="540327" cy="28055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8495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812177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chemeClr val="accent4"/>
                  </a:solidFill>
                </a:rPr>
                <a:t>1.1 General Architecture</a:t>
              </a:r>
              <a:endParaRPr lang="ko-KR" altLang="en-US" sz="3000" b="1" dirty="0">
                <a:solidFill>
                  <a:schemeClr val="accent4"/>
                </a:solidFill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27F978AB-7B78-4998-88B6-721F0B40E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807" y="909633"/>
            <a:ext cx="7380386" cy="50387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1E67D2-874F-44CD-8EDF-36FF7BF6695F}"/>
              </a:ext>
            </a:extLst>
          </p:cNvPr>
          <p:cNvSpPr txBox="1"/>
          <p:nvPr/>
        </p:nvSpPr>
        <p:spPr>
          <a:xfrm>
            <a:off x="4458070" y="6294268"/>
            <a:ext cx="3275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출처 </a:t>
            </a:r>
            <a:r>
              <a:rPr lang="en-US" altLang="ko-KR" sz="1200" dirty="0"/>
              <a:t>: http://blog.agroknow.com/?p=3810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20253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7FFECBA-932B-4AE6-AC78-EA09A3301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075" y="2552700"/>
            <a:ext cx="3371850" cy="17526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2FD6A66-B605-487A-914B-08765824CCAA}"/>
              </a:ext>
            </a:extLst>
          </p:cNvPr>
          <p:cNvSpPr/>
          <p:nvPr/>
        </p:nvSpPr>
        <p:spPr>
          <a:xfrm>
            <a:off x="4210444" y="1136694"/>
            <a:ext cx="3771112" cy="45846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6B069-A1BB-497B-85F4-738A59660262}"/>
              </a:ext>
            </a:extLst>
          </p:cNvPr>
          <p:cNvSpPr txBox="1"/>
          <p:nvPr/>
        </p:nvSpPr>
        <p:spPr>
          <a:xfrm>
            <a:off x="1695644" y="3036585"/>
            <a:ext cx="880071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b="1" dirty="0">
                <a:latin typeface="Arial" panose="020B0604020202020204" pitchFamily="34" charset="0"/>
                <a:cs typeface="Arial" panose="020B0604020202020204" pitchFamily="34" charset="0"/>
              </a:rPr>
              <a:t>Spark History Server </a:t>
            </a:r>
            <a:r>
              <a:rPr lang="ko-KR" altLang="en-US" sz="4500" b="1" dirty="0">
                <a:latin typeface="Arial" panose="020B0604020202020204" pitchFamily="34" charset="0"/>
                <a:cs typeface="Arial" panose="020B0604020202020204" pitchFamily="34" charset="0"/>
              </a:rPr>
              <a:t>접속 방법</a:t>
            </a:r>
          </a:p>
        </p:txBody>
      </p:sp>
    </p:spTree>
    <p:extLst>
      <p:ext uri="{BB962C8B-B14F-4D97-AF65-F5344CB8AC3E}">
        <p14:creationId xmlns:p14="http://schemas.microsoft.com/office/powerpoint/2010/main" val="25524397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순서도: 대체 처리 8"/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6" name="갈매기형 수장 15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A109405F-FBBB-4C0E-8A77-C1CB8BF588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793" y="1478666"/>
            <a:ext cx="9404411" cy="528998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7C04CA49-A70A-4534-BA51-D0FD143B5042}"/>
              </a:ext>
            </a:extLst>
          </p:cNvPr>
          <p:cNvSpPr/>
          <p:nvPr/>
        </p:nvSpPr>
        <p:spPr>
          <a:xfrm>
            <a:off x="3222594" y="3533313"/>
            <a:ext cx="470517" cy="1509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6F55AB-D8BE-457A-A67E-3564B336EEFA}"/>
              </a:ext>
            </a:extLst>
          </p:cNvPr>
          <p:cNvSpPr txBox="1"/>
          <p:nvPr/>
        </p:nvSpPr>
        <p:spPr>
          <a:xfrm>
            <a:off x="163902" y="68055"/>
            <a:ext cx="64765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3.3 Spark History Server </a:t>
            </a:r>
            <a:r>
              <a:rPr lang="ko-KR" altLang="en-US" sz="3000" b="1" dirty="0">
                <a:solidFill>
                  <a:schemeClr val="accent4"/>
                </a:solidFill>
              </a:rPr>
              <a:t>접속 방법</a:t>
            </a:r>
          </a:p>
        </p:txBody>
      </p:sp>
    </p:spTree>
    <p:extLst>
      <p:ext uri="{BB962C8B-B14F-4D97-AF65-F5344CB8AC3E}">
        <p14:creationId xmlns:p14="http://schemas.microsoft.com/office/powerpoint/2010/main" val="40078442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순서도: 대체 처리 8"/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6" name="갈매기형 수장 15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5FBF0B66-F9ED-4074-BA86-05E404F1D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792" y="1478665"/>
            <a:ext cx="9404411" cy="528998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B625354-2E8B-4654-B316-AB9F33A5FF7C}"/>
              </a:ext>
            </a:extLst>
          </p:cNvPr>
          <p:cNvSpPr/>
          <p:nvPr/>
        </p:nvSpPr>
        <p:spPr>
          <a:xfrm>
            <a:off x="5992427" y="2032986"/>
            <a:ext cx="976544" cy="3906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395566-E277-4D65-BB6D-07A7D20FBF7F}"/>
              </a:ext>
            </a:extLst>
          </p:cNvPr>
          <p:cNvSpPr txBox="1"/>
          <p:nvPr/>
        </p:nvSpPr>
        <p:spPr>
          <a:xfrm>
            <a:off x="163901" y="68055"/>
            <a:ext cx="69873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3.3 Spark History Server </a:t>
            </a:r>
            <a:r>
              <a:rPr lang="ko-KR" altLang="en-US" sz="3000" b="1" dirty="0">
                <a:solidFill>
                  <a:schemeClr val="accent4"/>
                </a:solidFill>
              </a:rPr>
              <a:t>접속 방법</a:t>
            </a:r>
          </a:p>
        </p:txBody>
      </p:sp>
    </p:spTree>
    <p:extLst>
      <p:ext uri="{BB962C8B-B14F-4D97-AF65-F5344CB8AC3E}">
        <p14:creationId xmlns:p14="http://schemas.microsoft.com/office/powerpoint/2010/main" val="27673618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순서도: 대체 처리 8"/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6" name="갈매기형 수장 15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56917CF2-AEA4-4383-A238-6BEE452D38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009"/>
          <a:stretch/>
        </p:blipFill>
        <p:spPr>
          <a:xfrm>
            <a:off x="1393792" y="1468831"/>
            <a:ext cx="9404411" cy="412572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CD884CA-E07F-46F7-964A-0F6DF3700475}"/>
              </a:ext>
            </a:extLst>
          </p:cNvPr>
          <p:cNvSpPr txBox="1"/>
          <p:nvPr/>
        </p:nvSpPr>
        <p:spPr>
          <a:xfrm>
            <a:off x="163902" y="68055"/>
            <a:ext cx="64765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3.3 Spark History Server </a:t>
            </a:r>
            <a:r>
              <a:rPr lang="ko-KR" altLang="en-US" sz="3000" b="1" dirty="0">
                <a:solidFill>
                  <a:schemeClr val="accent4"/>
                </a:solidFill>
              </a:rPr>
              <a:t>접속 방법</a:t>
            </a:r>
          </a:p>
        </p:txBody>
      </p:sp>
    </p:spTree>
    <p:extLst>
      <p:ext uri="{BB962C8B-B14F-4D97-AF65-F5344CB8AC3E}">
        <p14:creationId xmlns:p14="http://schemas.microsoft.com/office/powerpoint/2010/main" val="33202386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순서도: 대체 처리 8"/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Non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6" name="갈매기형 수장 15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CD884CA-E07F-46F7-964A-0F6DF3700475}"/>
              </a:ext>
            </a:extLst>
          </p:cNvPr>
          <p:cNvSpPr txBox="1"/>
          <p:nvPr/>
        </p:nvSpPr>
        <p:spPr>
          <a:xfrm>
            <a:off x="163902" y="68055"/>
            <a:ext cx="64765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3.3 Spark History Server </a:t>
            </a:r>
            <a:r>
              <a:rPr lang="ko-KR" altLang="en-US" sz="3000" b="1" dirty="0">
                <a:solidFill>
                  <a:schemeClr val="accent4"/>
                </a:solidFill>
              </a:rPr>
              <a:t>접속 방법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1FDA796-A500-4D17-9ED6-52AA8C9FE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73" y="1729331"/>
            <a:ext cx="11306048" cy="169966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28C3004-DCB6-4228-8A6B-657185D70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73" y="3563343"/>
            <a:ext cx="4400550" cy="18097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263E7AE-1ABA-4632-ABC4-992DBFCB7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5657" y="3563343"/>
            <a:ext cx="3619500" cy="132397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7BCDE56-EFD7-428F-BDAB-E72CD49330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873" y="5494884"/>
            <a:ext cx="3076575" cy="97155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1FC06A-5BDE-44AA-9ABA-AE96C0AA5E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5657" y="5494884"/>
            <a:ext cx="3476625" cy="8382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E0AB699-CB05-4969-90CB-5ACF91D70D23}"/>
              </a:ext>
            </a:extLst>
          </p:cNvPr>
          <p:cNvSpPr/>
          <p:nvPr/>
        </p:nvSpPr>
        <p:spPr>
          <a:xfrm>
            <a:off x="458873" y="3966604"/>
            <a:ext cx="1097339" cy="182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44DD10-B792-40CF-8AC4-C9CAC7639C62}"/>
              </a:ext>
            </a:extLst>
          </p:cNvPr>
          <p:cNvSpPr/>
          <p:nvPr/>
        </p:nvSpPr>
        <p:spPr>
          <a:xfrm>
            <a:off x="5203158" y="4119004"/>
            <a:ext cx="1097339" cy="182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9A86303-3FAD-46BA-B6F2-5BF6CA1179FF}"/>
              </a:ext>
            </a:extLst>
          </p:cNvPr>
          <p:cNvSpPr/>
          <p:nvPr/>
        </p:nvSpPr>
        <p:spPr>
          <a:xfrm>
            <a:off x="486211" y="5638799"/>
            <a:ext cx="1097339" cy="182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482E7C1-A930-48E8-A983-8FD0D39D6616}"/>
              </a:ext>
            </a:extLst>
          </p:cNvPr>
          <p:cNvSpPr/>
          <p:nvPr/>
        </p:nvSpPr>
        <p:spPr>
          <a:xfrm>
            <a:off x="5133014" y="5671381"/>
            <a:ext cx="1097339" cy="182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3695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순서도: 대체 처리 8"/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Non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6" name="갈매기형 수장 15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CD884CA-E07F-46F7-964A-0F6DF3700475}"/>
              </a:ext>
            </a:extLst>
          </p:cNvPr>
          <p:cNvSpPr txBox="1"/>
          <p:nvPr/>
        </p:nvSpPr>
        <p:spPr>
          <a:xfrm>
            <a:off x="163902" y="68055"/>
            <a:ext cx="64765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3.3 Spark History Server </a:t>
            </a:r>
            <a:r>
              <a:rPr lang="ko-KR" altLang="en-US" sz="3000" b="1" dirty="0">
                <a:solidFill>
                  <a:schemeClr val="accent4"/>
                </a:solidFill>
              </a:rPr>
              <a:t>접속 방법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6D44F8D-0F67-4A50-BD80-8A5D5989B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67" y="1663746"/>
            <a:ext cx="11472909" cy="497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865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순서도: 대체 처리 8"/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Non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6" name="갈매기형 수장 15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CD884CA-E07F-46F7-964A-0F6DF3700475}"/>
              </a:ext>
            </a:extLst>
          </p:cNvPr>
          <p:cNvSpPr txBox="1"/>
          <p:nvPr/>
        </p:nvSpPr>
        <p:spPr>
          <a:xfrm>
            <a:off x="163902" y="68055"/>
            <a:ext cx="64765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3.3 Spark History Server </a:t>
            </a:r>
            <a:r>
              <a:rPr lang="ko-KR" altLang="en-US" sz="3000" b="1" dirty="0">
                <a:solidFill>
                  <a:schemeClr val="accent4"/>
                </a:solidFill>
              </a:rPr>
              <a:t>접속 방법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35AF224-26E6-4444-8FCD-6D3E045FA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10" y="1663746"/>
            <a:ext cx="10744334" cy="457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287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순서도: 대체 처리 8"/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Non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6" name="갈매기형 수장 15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CD884CA-E07F-46F7-964A-0F6DF3700475}"/>
              </a:ext>
            </a:extLst>
          </p:cNvPr>
          <p:cNvSpPr txBox="1"/>
          <p:nvPr/>
        </p:nvSpPr>
        <p:spPr>
          <a:xfrm>
            <a:off x="163902" y="68055"/>
            <a:ext cx="64765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3.3 Spark History Server </a:t>
            </a:r>
            <a:r>
              <a:rPr lang="ko-KR" altLang="en-US" sz="3000" b="1" dirty="0">
                <a:solidFill>
                  <a:schemeClr val="accent4"/>
                </a:solidFill>
              </a:rPr>
              <a:t>접속 방법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80AAC3-806B-4763-BE8C-D682BC5CA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053" y="1960970"/>
            <a:ext cx="8323894" cy="343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8978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6D4071B-7C82-4189-BC51-3E60B8458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005" y="2242230"/>
            <a:ext cx="4485989" cy="237353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310DDAB-382A-4BFF-BD22-0C21AE94F7B7}"/>
              </a:ext>
            </a:extLst>
          </p:cNvPr>
          <p:cNvSpPr/>
          <p:nvPr/>
        </p:nvSpPr>
        <p:spPr>
          <a:xfrm>
            <a:off x="3751943" y="1136694"/>
            <a:ext cx="4782457" cy="45846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6B069-A1BB-497B-85F4-738A59660262}"/>
              </a:ext>
            </a:extLst>
          </p:cNvPr>
          <p:cNvSpPr txBox="1"/>
          <p:nvPr/>
        </p:nvSpPr>
        <p:spPr>
          <a:xfrm>
            <a:off x="1695644" y="3036585"/>
            <a:ext cx="880071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b="1" dirty="0">
                <a:latin typeface="Arial" panose="020B0604020202020204" pitchFamily="34" charset="0"/>
                <a:cs typeface="Arial" panose="020B0604020202020204" pitchFamily="34" charset="0"/>
              </a:rPr>
              <a:t>Zeppelin Notebook </a:t>
            </a:r>
            <a:r>
              <a:rPr lang="ko-KR" altLang="en-US" sz="4500" b="1" dirty="0">
                <a:latin typeface="Arial" panose="020B0604020202020204" pitchFamily="34" charset="0"/>
                <a:cs typeface="Arial" panose="020B0604020202020204" pitchFamily="34" charset="0"/>
              </a:rPr>
              <a:t>접속 방법</a:t>
            </a:r>
          </a:p>
        </p:txBody>
      </p:sp>
    </p:spTree>
    <p:extLst>
      <p:ext uri="{BB962C8B-B14F-4D97-AF65-F5344CB8AC3E}">
        <p14:creationId xmlns:p14="http://schemas.microsoft.com/office/powerpoint/2010/main" val="12678150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순서도: 대체 처리 8"/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6" name="갈매기형 수장 15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305F10BD-A614-4DA6-9454-98DECFCA3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793" y="1502979"/>
            <a:ext cx="9404411" cy="528998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01CDCE-B1C1-45EF-9F4E-5E06E1743721}"/>
              </a:ext>
            </a:extLst>
          </p:cNvPr>
          <p:cNvSpPr/>
          <p:nvPr/>
        </p:nvSpPr>
        <p:spPr>
          <a:xfrm>
            <a:off x="3222594" y="3693111"/>
            <a:ext cx="479394" cy="2308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5AFBC4-FB06-4799-B243-613420F5F087}"/>
              </a:ext>
            </a:extLst>
          </p:cNvPr>
          <p:cNvSpPr txBox="1"/>
          <p:nvPr/>
        </p:nvSpPr>
        <p:spPr>
          <a:xfrm>
            <a:off x="163902" y="68055"/>
            <a:ext cx="6596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3.4 Zeppelin Notebook </a:t>
            </a:r>
            <a:r>
              <a:rPr lang="ko-KR" altLang="en-US" sz="3000" b="1" dirty="0">
                <a:solidFill>
                  <a:schemeClr val="accent4"/>
                </a:solidFill>
              </a:rPr>
              <a:t>접속 방법</a:t>
            </a:r>
          </a:p>
        </p:txBody>
      </p:sp>
    </p:spTree>
    <p:extLst>
      <p:ext uri="{BB962C8B-B14F-4D97-AF65-F5344CB8AC3E}">
        <p14:creationId xmlns:p14="http://schemas.microsoft.com/office/powerpoint/2010/main" val="1726195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812177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chemeClr val="accent4"/>
                  </a:solidFill>
                </a:rPr>
                <a:t>1.2 Our Architecture</a:t>
              </a:r>
              <a:endParaRPr lang="ko-KR" altLang="en-US" sz="3000" b="1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49A880D-4883-44CB-BE04-8404705EF2A4}"/>
              </a:ext>
            </a:extLst>
          </p:cNvPr>
          <p:cNvGrpSpPr/>
          <p:nvPr/>
        </p:nvGrpSpPr>
        <p:grpSpPr>
          <a:xfrm>
            <a:off x="2013543" y="935115"/>
            <a:ext cx="8097979" cy="5554462"/>
            <a:chOff x="2140859" y="952870"/>
            <a:chExt cx="8097979" cy="555446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28C66FA-97E7-4926-8C12-DBB933122582}"/>
                </a:ext>
              </a:extLst>
            </p:cNvPr>
            <p:cNvSpPr/>
            <p:nvPr/>
          </p:nvSpPr>
          <p:spPr>
            <a:xfrm>
              <a:off x="3255778" y="5690586"/>
              <a:ext cx="6983059" cy="816746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>
                  <a:latin typeface="Arial" panose="020B0604020202020204" pitchFamily="34" charset="0"/>
                  <a:cs typeface="Arial" panose="020B0604020202020204" pitchFamily="34" charset="0"/>
                </a:rPr>
                <a:t>HDFS</a:t>
              </a:r>
            </a:p>
            <a:p>
              <a:pPr algn="ctr"/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(Distributed Storage)</a:t>
              </a:r>
              <a:endParaRPr lang="ko-KR" altLang="en-US" sz="3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76065B8-1FBA-4034-AE65-E4700DCCC019}"/>
                </a:ext>
              </a:extLst>
            </p:cNvPr>
            <p:cNvSpPr/>
            <p:nvPr/>
          </p:nvSpPr>
          <p:spPr>
            <a:xfrm>
              <a:off x="3255778" y="4805780"/>
              <a:ext cx="6983059" cy="816746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>
                  <a:latin typeface="Arial" panose="020B0604020202020204" pitchFamily="34" charset="0"/>
                  <a:cs typeface="Arial" panose="020B0604020202020204" pitchFamily="34" charset="0"/>
                </a:rPr>
                <a:t>YARN</a:t>
              </a:r>
            </a:p>
            <a:p>
              <a:pPr algn="ctr"/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(Cluster Resource Management)</a:t>
              </a:r>
              <a:endParaRPr lang="ko-KR" altLang="en-US" sz="3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7C90325-165F-417C-8A55-8E1D84C85E73}"/>
                </a:ext>
              </a:extLst>
            </p:cNvPr>
            <p:cNvSpPr/>
            <p:nvPr/>
          </p:nvSpPr>
          <p:spPr>
            <a:xfrm>
              <a:off x="4370696" y="1833850"/>
              <a:ext cx="2198780" cy="2900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/>
                <a:t>Spark</a:t>
              </a:r>
            </a:p>
            <a:p>
              <a:pPr algn="ctr"/>
              <a:r>
                <a:rPr lang="en-US" altLang="ko-KR" b="1" dirty="0"/>
                <a:t>(In-Memory)</a:t>
              </a:r>
              <a:endParaRPr lang="ko-KR" altLang="en-US" sz="3000" b="1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06868C0-DD10-4B70-BFB1-6009E99CE99A}"/>
                </a:ext>
              </a:extLst>
            </p:cNvPr>
            <p:cNvSpPr/>
            <p:nvPr/>
          </p:nvSpPr>
          <p:spPr>
            <a:xfrm>
              <a:off x="2140859" y="952870"/>
              <a:ext cx="8097979" cy="81674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>
                  <a:latin typeface="Arial" panose="020B0604020202020204" pitchFamily="34" charset="0"/>
                  <a:cs typeface="Arial" panose="020B0604020202020204" pitchFamily="34" charset="0"/>
                </a:rPr>
                <a:t>Ambari</a:t>
              </a:r>
            </a:p>
            <a:p>
              <a:pPr algn="ctr"/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(Managing &amp; Monitoring Hadoop Clusters)</a:t>
              </a:r>
              <a:endParaRPr lang="ko-KR" altLang="en-US" sz="3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D554943-579E-48BB-B52C-C374ABB6A32F}"/>
                </a:ext>
              </a:extLst>
            </p:cNvPr>
            <p:cNvSpPr/>
            <p:nvPr/>
          </p:nvSpPr>
          <p:spPr>
            <a:xfrm>
              <a:off x="6636832" y="3920974"/>
              <a:ext cx="3602005" cy="816746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>
                  <a:latin typeface="Arial" panose="020B0604020202020204" pitchFamily="34" charset="0"/>
                  <a:cs typeface="Arial" panose="020B0604020202020204" pitchFamily="34" charset="0"/>
                </a:rPr>
                <a:t>MapReduce</a:t>
              </a:r>
            </a:p>
            <a:p>
              <a:pPr algn="ctr"/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(Distributed Processing)</a:t>
              </a:r>
              <a:endParaRPr lang="ko-KR" altLang="en-US" sz="3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39B2B35-3574-4EB3-A98D-68F080D94B1D}"/>
                </a:ext>
              </a:extLst>
            </p:cNvPr>
            <p:cNvSpPr/>
            <p:nvPr/>
          </p:nvSpPr>
          <p:spPr>
            <a:xfrm rot="16200000">
              <a:off x="329813" y="3648724"/>
              <a:ext cx="4669655" cy="1047561"/>
            </a:xfrm>
            <a:prstGeom prst="rect">
              <a:avLst/>
            </a:prstGeom>
            <a:solidFill>
              <a:srgbClr val="CC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/>
                <a:t>Zookeeper</a:t>
              </a:r>
            </a:p>
            <a:p>
              <a:pPr algn="ctr"/>
              <a:r>
                <a:rPr lang="en-US" altLang="ko-KR" b="1" dirty="0"/>
                <a:t>(Coordination)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61FF9E5-4C1C-49A0-9772-1D0FEF6FB993}"/>
                </a:ext>
              </a:extLst>
            </p:cNvPr>
            <p:cNvSpPr/>
            <p:nvPr/>
          </p:nvSpPr>
          <p:spPr>
            <a:xfrm rot="16200000">
              <a:off x="2329538" y="2763918"/>
              <a:ext cx="2900043" cy="104756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/>
                <a:t>Zeppelin</a:t>
              </a:r>
            </a:p>
            <a:p>
              <a:pPr algn="ctr"/>
              <a:r>
                <a:rPr lang="en-US" altLang="ko-KR" b="1" dirty="0"/>
                <a:t>(Visualization)</a:t>
              </a:r>
              <a:endParaRPr lang="ko-KR" altLang="en-US" sz="3000" b="1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BBD9301-893B-4128-AC35-956F41A0508A}"/>
                </a:ext>
              </a:extLst>
            </p:cNvPr>
            <p:cNvSpPr/>
            <p:nvPr/>
          </p:nvSpPr>
          <p:spPr>
            <a:xfrm>
              <a:off x="6636832" y="1837676"/>
              <a:ext cx="3602005" cy="20152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/>
                <a:t>Hive</a:t>
              </a:r>
            </a:p>
            <a:p>
              <a:pPr algn="ctr"/>
              <a:r>
                <a:rPr lang="en-US" altLang="ko-KR" b="1" dirty="0"/>
                <a:t>(HiveQL Query)</a:t>
              </a:r>
              <a:endParaRPr lang="ko-KR" altLang="en-US" sz="3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510419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순서도: 대체 처리 8"/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6" name="갈매기형 수장 15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1F277CAC-77F4-4CB0-88B0-5A9C241C0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795" y="1494505"/>
            <a:ext cx="9404410" cy="528998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CEB044A-B1DD-4806-A929-52DDB8DBEC81}"/>
              </a:ext>
            </a:extLst>
          </p:cNvPr>
          <p:cNvSpPr/>
          <p:nvPr/>
        </p:nvSpPr>
        <p:spPr>
          <a:xfrm>
            <a:off x="5992427" y="2024109"/>
            <a:ext cx="914400" cy="4083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71B6F-214A-4FD0-9139-44FE11A0C82E}"/>
              </a:ext>
            </a:extLst>
          </p:cNvPr>
          <p:cNvSpPr txBox="1"/>
          <p:nvPr/>
        </p:nvSpPr>
        <p:spPr>
          <a:xfrm>
            <a:off x="163901" y="68055"/>
            <a:ext cx="62810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3.4 Zeppelin Notebook </a:t>
            </a:r>
            <a:r>
              <a:rPr lang="ko-KR" altLang="en-US" sz="3000" b="1" dirty="0">
                <a:solidFill>
                  <a:schemeClr val="accent4"/>
                </a:solidFill>
              </a:rPr>
              <a:t>접속 방법</a:t>
            </a:r>
          </a:p>
        </p:txBody>
      </p:sp>
    </p:spTree>
    <p:extLst>
      <p:ext uri="{BB962C8B-B14F-4D97-AF65-F5344CB8AC3E}">
        <p14:creationId xmlns:p14="http://schemas.microsoft.com/office/powerpoint/2010/main" val="8379865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순서도: 대체 처리 8"/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6" name="갈매기형 수장 15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2814EEDF-1B2D-4D21-AE77-2F8E79C8D0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13"/>
          <a:stretch/>
        </p:blipFill>
        <p:spPr>
          <a:xfrm>
            <a:off x="1393795" y="1663746"/>
            <a:ext cx="9404410" cy="48554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4229418-E5F8-4DD5-8041-20998AC5FDFB}"/>
              </a:ext>
            </a:extLst>
          </p:cNvPr>
          <p:cNvSpPr txBox="1"/>
          <p:nvPr/>
        </p:nvSpPr>
        <p:spPr>
          <a:xfrm>
            <a:off x="163902" y="68055"/>
            <a:ext cx="6596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3.4 Spark History Server </a:t>
            </a:r>
            <a:r>
              <a:rPr lang="ko-KR" altLang="en-US" sz="3000" b="1" dirty="0">
                <a:solidFill>
                  <a:schemeClr val="accent4"/>
                </a:solidFill>
              </a:rPr>
              <a:t>접속 방법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02EFC7-5A1C-4159-BCEE-65C3CB03844F}"/>
              </a:ext>
            </a:extLst>
          </p:cNvPr>
          <p:cNvSpPr/>
          <p:nvPr/>
        </p:nvSpPr>
        <p:spPr>
          <a:xfrm>
            <a:off x="10256837" y="1760395"/>
            <a:ext cx="485207" cy="2271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5051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순서도: 대체 처리 8"/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6" name="갈매기형 수장 15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7FE713D1-0D6A-4BC2-B49D-0508BB4CD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792" y="1478660"/>
            <a:ext cx="9404409" cy="528998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9232AC-701E-4048-8ED7-948005E05753}"/>
              </a:ext>
            </a:extLst>
          </p:cNvPr>
          <p:cNvSpPr txBox="1"/>
          <p:nvPr/>
        </p:nvSpPr>
        <p:spPr>
          <a:xfrm>
            <a:off x="163901" y="68055"/>
            <a:ext cx="64450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3.4 Spark History Server </a:t>
            </a:r>
            <a:r>
              <a:rPr lang="ko-KR" altLang="en-US" sz="3000" b="1" dirty="0">
                <a:solidFill>
                  <a:schemeClr val="accent4"/>
                </a:solidFill>
              </a:rPr>
              <a:t>접속 방법</a:t>
            </a:r>
          </a:p>
        </p:txBody>
      </p:sp>
    </p:spTree>
    <p:extLst>
      <p:ext uri="{BB962C8B-B14F-4D97-AF65-F5344CB8AC3E}">
        <p14:creationId xmlns:p14="http://schemas.microsoft.com/office/powerpoint/2010/main" val="17919227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순서도: 대체 처리 8"/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6" name="갈매기형 수장 15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8FB03AF1-6F69-44DD-932C-993FCADBB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791" y="1478658"/>
            <a:ext cx="9404409" cy="528998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247E667-A125-4EEE-B30E-701D2A580649}"/>
              </a:ext>
            </a:extLst>
          </p:cNvPr>
          <p:cNvSpPr txBox="1"/>
          <p:nvPr/>
        </p:nvSpPr>
        <p:spPr>
          <a:xfrm>
            <a:off x="163901" y="68055"/>
            <a:ext cx="66278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3.4 Spark History Server </a:t>
            </a:r>
            <a:r>
              <a:rPr lang="ko-KR" altLang="en-US" sz="3000" b="1" dirty="0">
                <a:solidFill>
                  <a:schemeClr val="accent4"/>
                </a:solidFill>
              </a:rPr>
              <a:t>접속 방법</a:t>
            </a:r>
          </a:p>
        </p:txBody>
      </p:sp>
    </p:spTree>
    <p:extLst>
      <p:ext uri="{BB962C8B-B14F-4D97-AF65-F5344CB8AC3E}">
        <p14:creationId xmlns:p14="http://schemas.microsoft.com/office/powerpoint/2010/main" val="15169336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순서도: 대체 처리 8"/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Non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6" name="갈매기형 수장 15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247E667-A125-4EEE-B30E-701D2A580649}"/>
              </a:ext>
            </a:extLst>
          </p:cNvPr>
          <p:cNvSpPr txBox="1"/>
          <p:nvPr/>
        </p:nvSpPr>
        <p:spPr>
          <a:xfrm>
            <a:off x="163901" y="68055"/>
            <a:ext cx="66278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3.4 Spark History Server </a:t>
            </a:r>
            <a:r>
              <a:rPr lang="ko-KR" altLang="en-US" sz="3000" b="1" dirty="0">
                <a:solidFill>
                  <a:schemeClr val="accent4"/>
                </a:solidFill>
              </a:rPr>
              <a:t>접속 방법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34DA370-C1A6-4E79-843F-5B8E34C9C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45" y="1839198"/>
            <a:ext cx="5295900" cy="8572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6E675A7-9152-40A9-8BAC-53AE49D52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45" y="3038639"/>
            <a:ext cx="3810000" cy="200977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96F1-AEB3-4D34-8580-740395471FD5}"/>
              </a:ext>
            </a:extLst>
          </p:cNvPr>
          <p:cNvSpPr/>
          <p:nvPr/>
        </p:nvSpPr>
        <p:spPr>
          <a:xfrm>
            <a:off x="492145" y="3935912"/>
            <a:ext cx="1885614" cy="2906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9130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순서도: 대체 처리 8"/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Non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6" name="갈매기형 수장 15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247E667-A125-4EEE-B30E-701D2A580649}"/>
              </a:ext>
            </a:extLst>
          </p:cNvPr>
          <p:cNvSpPr txBox="1"/>
          <p:nvPr/>
        </p:nvSpPr>
        <p:spPr>
          <a:xfrm>
            <a:off x="163901" y="68055"/>
            <a:ext cx="66278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3.4 Spark History Server </a:t>
            </a:r>
            <a:r>
              <a:rPr lang="ko-KR" altLang="en-US" sz="3000" b="1" dirty="0">
                <a:solidFill>
                  <a:schemeClr val="accent4"/>
                </a:solidFill>
              </a:rPr>
              <a:t>접속 방법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18EE737-C938-4185-8591-F091F514F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02" y="1663746"/>
            <a:ext cx="11656381" cy="390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075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B0F1DF7-A2AE-47E8-937B-DC0368BEC6EE}"/>
              </a:ext>
            </a:extLst>
          </p:cNvPr>
          <p:cNvSpPr/>
          <p:nvPr/>
        </p:nvSpPr>
        <p:spPr>
          <a:xfrm>
            <a:off x="2286000" y="4978016"/>
            <a:ext cx="1546412" cy="34195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just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1" u="none" strike="noStrike" kern="1200" cap="none" spc="0" baseline="0" dirty="0">
                <a:solidFill>
                  <a:schemeClr val="bg2"/>
                </a:solidFill>
                <a:uFillTx/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BY  DELIGHT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F07630B9-9034-42F1-9120-5C56ACEDD3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450832C4-CC39-4A84-ABA1-9480F9E5DB9C}"/>
              </a:ext>
            </a:extLst>
          </p:cNvPr>
          <p:cNvSpPr/>
          <p:nvPr/>
        </p:nvSpPr>
        <p:spPr>
          <a:xfrm>
            <a:off x="1814916" y="1674674"/>
            <a:ext cx="8048175" cy="92333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5400" u="none" strike="noStrike" kern="1200" cap="none" spc="0" baseline="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배달의민족 도현 OTF" panose="020B0600000101010101" pitchFamily="34" charset="-127"/>
                <a:cs typeface="Arial" panose="020B0604020202020204" pitchFamily="34" charset="0"/>
              </a:rPr>
              <a:t>04 | Demo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CB40A93C-54F6-402F-B81F-6751B695418E}"/>
              </a:ext>
            </a:extLst>
          </p:cNvPr>
          <p:cNvSpPr>
            <a:spLocks/>
          </p:cNvSpPr>
          <p:nvPr/>
        </p:nvSpPr>
        <p:spPr bwMode="auto">
          <a:xfrm rot="10800000">
            <a:off x="7838586" y="2498509"/>
            <a:ext cx="5172075" cy="5295900"/>
          </a:xfrm>
          <a:custGeom>
            <a:avLst/>
            <a:gdLst>
              <a:gd name="T0" fmla="*/ 0 w 1890"/>
              <a:gd name="T1" fmla="*/ 1211 h 1920"/>
              <a:gd name="T2" fmla="*/ 0 w 1890"/>
              <a:gd name="T3" fmla="*/ 1920 h 1920"/>
              <a:gd name="T4" fmla="*/ 1890 w 1890"/>
              <a:gd name="T5" fmla="*/ 0 h 1920"/>
              <a:gd name="T6" fmla="*/ 1192 w 1890"/>
              <a:gd name="T7" fmla="*/ 0 h 1920"/>
              <a:gd name="T8" fmla="*/ 0 w 1890"/>
              <a:gd name="T9" fmla="*/ 1211 h 19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0" h="1920">
                <a:moveTo>
                  <a:pt x="0" y="1211"/>
                </a:moveTo>
                <a:cubicBezTo>
                  <a:pt x="0" y="1920"/>
                  <a:pt x="0" y="1920"/>
                  <a:pt x="0" y="1920"/>
                </a:cubicBezTo>
                <a:cubicBezTo>
                  <a:pt x="1043" y="1920"/>
                  <a:pt x="1890" y="1061"/>
                  <a:pt x="1890" y="0"/>
                </a:cubicBezTo>
                <a:cubicBezTo>
                  <a:pt x="1192" y="0"/>
                  <a:pt x="1192" y="0"/>
                  <a:pt x="1192" y="0"/>
                </a:cubicBezTo>
                <a:cubicBezTo>
                  <a:pt x="1192" y="669"/>
                  <a:pt x="657" y="1211"/>
                  <a:pt x="0" y="1211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7299"/>
      </p:ext>
    </p:extLst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B0F1DF7-A2AE-47E8-937B-DC0368BEC6EE}"/>
              </a:ext>
            </a:extLst>
          </p:cNvPr>
          <p:cNvSpPr/>
          <p:nvPr/>
        </p:nvSpPr>
        <p:spPr>
          <a:xfrm>
            <a:off x="2286000" y="4978016"/>
            <a:ext cx="1546412" cy="34195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just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1" u="none" strike="noStrike" kern="1200" cap="none" spc="0" baseline="0" dirty="0">
                <a:solidFill>
                  <a:schemeClr val="bg2"/>
                </a:solidFill>
                <a:uFillTx/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BY  DELIGHT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F07630B9-9034-42F1-9120-5C56ACEDD3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450832C4-CC39-4A84-ABA1-9480F9E5DB9C}"/>
              </a:ext>
            </a:extLst>
          </p:cNvPr>
          <p:cNvSpPr/>
          <p:nvPr/>
        </p:nvSpPr>
        <p:spPr>
          <a:xfrm>
            <a:off x="1814916" y="1674674"/>
            <a:ext cx="8048175" cy="92333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5400" u="none" strike="noStrike" kern="1200" cap="none" spc="0" baseline="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배달의민족 도현 OTF" panose="020B0600000101010101" pitchFamily="34" charset="-127"/>
                <a:cs typeface="Arial" panose="020B0604020202020204" pitchFamily="34" charset="0"/>
              </a:rPr>
              <a:t>05 | </a:t>
            </a:r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ea typeface="배달의민족 도현 OTF" panose="020B0600000101010101" pitchFamily="34" charset="-127"/>
                <a:cs typeface="Arial" panose="020B0604020202020204" pitchFamily="34" charset="0"/>
              </a:rPr>
              <a:t>Errors &amp; Corrections</a:t>
            </a:r>
            <a:endParaRPr lang="en-US" sz="5400" u="none" strike="noStrike" kern="1200" cap="none" spc="0" baseline="0" dirty="0">
              <a:solidFill>
                <a:schemeClr val="bg1"/>
              </a:solidFill>
              <a:uFillTx/>
              <a:latin typeface="Arial" panose="020B0604020202020204" pitchFamily="34" charset="0"/>
              <a:ea typeface="배달의민족 도현 OTF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CB40A93C-54F6-402F-B81F-6751B695418E}"/>
              </a:ext>
            </a:extLst>
          </p:cNvPr>
          <p:cNvSpPr>
            <a:spLocks/>
          </p:cNvSpPr>
          <p:nvPr/>
        </p:nvSpPr>
        <p:spPr bwMode="auto">
          <a:xfrm rot="10800000">
            <a:off x="7838586" y="2498509"/>
            <a:ext cx="5172075" cy="5295900"/>
          </a:xfrm>
          <a:custGeom>
            <a:avLst/>
            <a:gdLst>
              <a:gd name="T0" fmla="*/ 0 w 1890"/>
              <a:gd name="T1" fmla="*/ 1211 h 1920"/>
              <a:gd name="T2" fmla="*/ 0 w 1890"/>
              <a:gd name="T3" fmla="*/ 1920 h 1920"/>
              <a:gd name="T4" fmla="*/ 1890 w 1890"/>
              <a:gd name="T5" fmla="*/ 0 h 1920"/>
              <a:gd name="T6" fmla="*/ 1192 w 1890"/>
              <a:gd name="T7" fmla="*/ 0 h 1920"/>
              <a:gd name="T8" fmla="*/ 0 w 1890"/>
              <a:gd name="T9" fmla="*/ 1211 h 19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0" h="1920">
                <a:moveTo>
                  <a:pt x="0" y="1211"/>
                </a:moveTo>
                <a:cubicBezTo>
                  <a:pt x="0" y="1920"/>
                  <a:pt x="0" y="1920"/>
                  <a:pt x="0" y="1920"/>
                </a:cubicBezTo>
                <a:cubicBezTo>
                  <a:pt x="1043" y="1920"/>
                  <a:pt x="1890" y="1061"/>
                  <a:pt x="1890" y="0"/>
                </a:cubicBezTo>
                <a:cubicBezTo>
                  <a:pt x="1192" y="0"/>
                  <a:pt x="1192" y="0"/>
                  <a:pt x="1192" y="0"/>
                </a:cubicBezTo>
                <a:cubicBezTo>
                  <a:pt x="1192" y="669"/>
                  <a:pt x="657" y="1211"/>
                  <a:pt x="0" y="1211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754187"/>
      </p:ext>
    </p:extLst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F7EBD74-1102-4336-9D44-99859174CD0A}"/>
              </a:ext>
            </a:extLst>
          </p:cNvPr>
          <p:cNvSpPr txBox="1"/>
          <p:nvPr/>
        </p:nvSpPr>
        <p:spPr>
          <a:xfrm>
            <a:off x="163902" y="68055"/>
            <a:ext cx="5056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4. Errors in Detail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14E6EA9E-023D-45BD-91D2-BC6C60FD7E7E}"/>
              </a:ext>
            </a:extLst>
          </p:cNvPr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1A48466-F38E-4F56-B5FA-8CDF13F38F11}"/>
              </a:ext>
            </a:extLst>
          </p:cNvPr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2" name="갈매기형 수장 15">
              <a:extLst>
                <a:ext uri="{FF2B5EF4-FFF2-40B4-BE49-F238E27FC236}">
                  <a16:creationId xmlns:a16="http://schemas.microsoft.com/office/drawing/2014/main" id="{06F693BE-EC6C-47A2-B457-DEFE91172F29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갈매기형 수장 16">
              <a:extLst>
                <a:ext uri="{FF2B5EF4-FFF2-40B4-BE49-F238E27FC236}">
                  <a16:creationId xmlns:a16="http://schemas.microsoft.com/office/drawing/2014/main" id="{451E81D9-3CA2-4972-9277-E276417C91BE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오각형 17">
              <a:extLst>
                <a:ext uri="{FF2B5EF4-FFF2-40B4-BE49-F238E27FC236}">
                  <a16:creationId xmlns:a16="http://schemas.microsoft.com/office/drawing/2014/main" id="{49785E73-604E-4AFC-BD9F-2CB03339C285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FDBDFEC-C3FE-4F27-97F3-85EB0912693F}"/>
              </a:ext>
            </a:extLst>
          </p:cNvPr>
          <p:cNvSpPr txBox="1"/>
          <p:nvPr/>
        </p:nvSpPr>
        <p:spPr>
          <a:xfrm>
            <a:off x="674764" y="1532408"/>
            <a:ext cx="967621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오류</a:t>
            </a:r>
            <a:r>
              <a:rPr lang="ko-KR" altLang="en-US" dirty="0"/>
              <a:t> 발생 상황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모든 </a:t>
            </a:r>
            <a:r>
              <a:rPr lang="en-US" altLang="ko-KR" sz="1400" dirty="0"/>
              <a:t>host</a:t>
            </a:r>
            <a:r>
              <a:rPr lang="ko-KR" altLang="en-US" sz="1400" dirty="0"/>
              <a:t>의 </a:t>
            </a:r>
            <a:r>
              <a:rPr lang="en-US" altLang="ko-KR" sz="1400" dirty="0" err="1"/>
              <a:t>ambari</a:t>
            </a:r>
            <a:r>
              <a:rPr lang="en-US" altLang="ko-KR" sz="1400" dirty="0"/>
              <a:t> server </a:t>
            </a:r>
            <a:r>
              <a:rPr lang="ko-KR" altLang="en-US" sz="1400" dirty="0"/>
              <a:t>및 </a:t>
            </a:r>
            <a:r>
              <a:rPr lang="en-US" altLang="ko-KR" sz="1400" dirty="0"/>
              <a:t>agent</a:t>
            </a:r>
            <a:r>
              <a:rPr lang="ko-KR" altLang="en-US" sz="1400" dirty="0"/>
              <a:t>에</a:t>
            </a:r>
            <a:r>
              <a:rPr lang="en-US" altLang="ko-KR" sz="1400" dirty="0"/>
              <a:t> </a:t>
            </a:r>
            <a:r>
              <a:rPr lang="ko-KR" altLang="en-US" sz="1400" dirty="0"/>
              <a:t>대한</a:t>
            </a:r>
            <a:r>
              <a:rPr lang="en-US" altLang="ko-KR" sz="1400" dirty="0"/>
              <a:t> </a:t>
            </a:r>
            <a:r>
              <a:rPr lang="ko-KR" altLang="en-US" sz="1400" dirty="0"/>
              <a:t>설정이 완료된 후 </a:t>
            </a:r>
            <a:r>
              <a:rPr lang="en-US" altLang="ko-KR" sz="1400" dirty="0" err="1"/>
              <a:t>ambari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실행했을 때 정상적으로 실행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다음 날</a:t>
            </a:r>
            <a:r>
              <a:rPr lang="en-US" altLang="ko-KR" sz="1400" dirty="0"/>
              <a:t>, </a:t>
            </a:r>
            <a:r>
              <a:rPr lang="ko-KR" altLang="en-US" sz="1400" dirty="0"/>
              <a:t>모든 </a:t>
            </a:r>
            <a:r>
              <a:rPr lang="en-US" altLang="ko-KR" sz="1400" dirty="0"/>
              <a:t>host</a:t>
            </a:r>
            <a:r>
              <a:rPr lang="ko-KR" altLang="en-US" sz="1400" dirty="0"/>
              <a:t>를 재가동하고 </a:t>
            </a:r>
            <a:r>
              <a:rPr lang="en-US" altLang="ko-KR" sz="1400" dirty="0" err="1"/>
              <a:t>ambari</a:t>
            </a:r>
            <a:r>
              <a:rPr lang="ko-KR" altLang="en-US" sz="1400" dirty="0"/>
              <a:t>를 실행했을 때 서비스들이 정상적으로 실행이 되지 않는 현상 발생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4A6B29C-1ABB-4E84-BA70-391DF6451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825" y="3547070"/>
            <a:ext cx="7650349" cy="28507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21FF5DA-B90E-428C-99E4-D3E67FBABC0A}"/>
              </a:ext>
            </a:extLst>
          </p:cNvPr>
          <p:cNvSpPr txBox="1"/>
          <p:nvPr/>
        </p:nvSpPr>
        <p:spPr>
          <a:xfrm>
            <a:off x="1103103" y="2444551"/>
            <a:ext cx="95665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해결</a:t>
            </a:r>
            <a:r>
              <a:rPr lang="ko-KR" altLang="en-US" dirty="0"/>
              <a:t> 방법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Ambari-agent.ini </a:t>
            </a:r>
            <a:r>
              <a:rPr lang="ko-KR" altLang="en-US" sz="1400" dirty="0"/>
              <a:t>파일 내용 수정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Cert-</a:t>
            </a:r>
            <a:r>
              <a:rPr lang="en-US" altLang="ko-KR" sz="1400" dirty="0" err="1"/>
              <a:t>verification.cfg</a:t>
            </a:r>
            <a:r>
              <a:rPr lang="en-US" altLang="ko-KR" sz="1400" dirty="0"/>
              <a:t> </a:t>
            </a:r>
            <a:r>
              <a:rPr lang="ko-KR" altLang="en-US" sz="1400" dirty="0"/>
              <a:t>파일 내용 수정</a:t>
            </a:r>
          </a:p>
        </p:txBody>
      </p:sp>
    </p:spTree>
    <p:extLst>
      <p:ext uri="{BB962C8B-B14F-4D97-AF65-F5344CB8AC3E}">
        <p14:creationId xmlns:p14="http://schemas.microsoft.com/office/powerpoint/2010/main" val="1122338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F7EBD74-1102-4336-9D44-99859174CD0A}"/>
              </a:ext>
            </a:extLst>
          </p:cNvPr>
          <p:cNvSpPr txBox="1"/>
          <p:nvPr/>
        </p:nvSpPr>
        <p:spPr>
          <a:xfrm>
            <a:off x="163902" y="68055"/>
            <a:ext cx="5056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4. Errors in Detail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14E6EA9E-023D-45BD-91D2-BC6C60FD7E7E}"/>
              </a:ext>
            </a:extLst>
          </p:cNvPr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Non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1A48466-F38E-4F56-B5FA-8CDF13F38F11}"/>
              </a:ext>
            </a:extLst>
          </p:cNvPr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2" name="갈매기형 수장 15">
              <a:extLst>
                <a:ext uri="{FF2B5EF4-FFF2-40B4-BE49-F238E27FC236}">
                  <a16:creationId xmlns:a16="http://schemas.microsoft.com/office/drawing/2014/main" id="{06F693BE-EC6C-47A2-B457-DEFE91172F29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갈매기형 수장 16">
              <a:extLst>
                <a:ext uri="{FF2B5EF4-FFF2-40B4-BE49-F238E27FC236}">
                  <a16:creationId xmlns:a16="http://schemas.microsoft.com/office/drawing/2014/main" id="{451E81D9-3CA2-4972-9277-E276417C91BE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오각형 17">
              <a:extLst>
                <a:ext uri="{FF2B5EF4-FFF2-40B4-BE49-F238E27FC236}">
                  <a16:creationId xmlns:a16="http://schemas.microsoft.com/office/drawing/2014/main" id="{49785E73-604E-4AFC-BD9F-2CB03339C285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FDBDFEC-C3FE-4F27-97F3-85EB0912693F}"/>
              </a:ext>
            </a:extLst>
          </p:cNvPr>
          <p:cNvSpPr txBox="1"/>
          <p:nvPr/>
        </p:nvSpPr>
        <p:spPr>
          <a:xfrm>
            <a:off x="674764" y="1532408"/>
            <a:ext cx="96762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오류</a:t>
            </a:r>
            <a:r>
              <a:rPr lang="ko-KR" altLang="en-US" dirty="0"/>
              <a:t> 발생 상황 </a:t>
            </a:r>
            <a:r>
              <a:rPr lang="en-US" altLang="ko-KR" dirty="0"/>
              <a:t>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Probuf-2.5.0 </a:t>
            </a:r>
            <a:r>
              <a:rPr lang="ko-KR" altLang="en-US" sz="1400" dirty="0" err="1"/>
              <a:t>설치후</a:t>
            </a:r>
            <a:r>
              <a:rPr lang="ko-KR" altLang="en-US" sz="1400" dirty="0"/>
              <a:t> </a:t>
            </a:r>
            <a:r>
              <a:rPr lang="en-US" altLang="ko-KR" sz="1400" dirty="0"/>
              <a:t>configure </a:t>
            </a:r>
            <a:r>
              <a:rPr lang="ko-KR" altLang="en-US" sz="1400" dirty="0"/>
              <a:t>파일 실행 시 실행 되지 않음 </a:t>
            </a: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A81EE3-9257-4B83-B6C9-050B34BA4FF6}"/>
              </a:ext>
            </a:extLst>
          </p:cNvPr>
          <p:cNvSpPr txBox="1"/>
          <p:nvPr/>
        </p:nvSpPr>
        <p:spPr>
          <a:xfrm>
            <a:off x="1103103" y="2218351"/>
            <a:ext cx="95665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해결</a:t>
            </a:r>
            <a:r>
              <a:rPr lang="ko-KR" altLang="en-US" dirty="0"/>
              <a:t> 방법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컴파일러 설치 유무 확인 및 설치 </a:t>
            </a:r>
            <a:endParaRPr lang="en-US" altLang="ko-KR" sz="1400" dirty="0"/>
          </a:p>
          <a:p>
            <a:r>
              <a:rPr lang="en-US" altLang="ko-KR" sz="1100" dirty="0">
                <a:ea typeface="맑은 고딕"/>
              </a:rPr>
              <a:t>                 [</a:t>
            </a:r>
            <a:r>
              <a:rPr lang="en-US" altLang="ko-KR" sz="1100" dirty="0" err="1">
                <a:ea typeface="맑은 고딕"/>
              </a:rPr>
              <a:t>root@localhost</a:t>
            </a:r>
            <a:r>
              <a:rPr lang="en-US" altLang="ko-KR" sz="1100" dirty="0">
                <a:ea typeface="맑은 고딕"/>
              </a:rPr>
              <a:t> protobuf-2.5.0]# rpm –</a:t>
            </a:r>
            <a:r>
              <a:rPr lang="en-US" altLang="ko-KR" sz="1100" dirty="0" err="1">
                <a:ea typeface="맑은 고딕"/>
              </a:rPr>
              <a:t>qa</a:t>
            </a:r>
            <a:r>
              <a:rPr lang="en-US" altLang="ko-KR" sz="1100" dirty="0">
                <a:ea typeface="맑은 고딕"/>
              </a:rPr>
              <a:t> | grep </a:t>
            </a:r>
            <a:r>
              <a:rPr lang="en-US" altLang="ko-KR" sz="1100" dirty="0" err="1">
                <a:ea typeface="맑은 고딕"/>
              </a:rPr>
              <a:t>gcc</a:t>
            </a:r>
            <a:r>
              <a:rPr lang="en-US" altLang="ko-KR" sz="1100" dirty="0">
                <a:ea typeface="맑은 고딕"/>
              </a:rPr>
              <a:t> (</a:t>
            </a:r>
            <a:r>
              <a:rPr lang="en-US" altLang="ko-KR" sz="1100" dirty="0" err="1">
                <a:ea typeface="맑은 고딕"/>
              </a:rPr>
              <a:t>컴파일러</a:t>
            </a:r>
            <a:r>
              <a:rPr lang="en-US" altLang="ko-KR" sz="1100" dirty="0">
                <a:ea typeface="맑은 고딕"/>
              </a:rPr>
              <a:t> </a:t>
            </a:r>
            <a:r>
              <a:rPr lang="en-US" altLang="ko-KR" sz="1100" dirty="0" err="1">
                <a:ea typeface="맑은 고딕"/>
              </a:rPr>
              <a:t>설치</a:t>
            </a:r>
            <a:r>
              <a:rPr lang="en-US" altLang="ko-KR" sz="1100" dirty="0">
                <a:ea typeface="맑은 고딕"/>
              </a:rPr>
              <a:t> </a:t>
            </a:r>
            <a:r>
              <a:rPr lang="en-US" altLang="ko-KR" sz="1100" dirty="0" err="1">
                <a:ea typeface="맑은 고딕"/>
              </a:rPr>
              <a:t>유무</a:t>
            </a:r>
            <a:r>
              <a:rPr lang="en-US" altLang="ko-KR" sz="1100" dirty="0">
                <a:ea typeface="맑은 고딕"/>
              </a:rPr>
              <a:t> </a:t>
            </a:r>
            <a:r>
              <a:rPr lang="en-US" altLang="ko-KR" sz="1100" dirty="0" err="1">
                <a:ea typeface="맑은 고딕"/>
              </a:rPr>
              <a:t>확인</a:t>
            </a:r>
            <a:r>
              <a:rPr lang="en-US" altLang="ko-KR" sz="1100" dirty="0">
                <a:ea typeface="맑은 고딕"/>
              </a:rPr>
              <a:t>)</a:t>
            </a:r>
          </a:p>
          <a:p>
            <a:r>
              <a:rPr lang="en-US" altLang="ko-KR" sz="1100" dirty="0">
                <a:ea typeface="맑은 고딕"/>
              </a:rPr>
              <a:t>                 [</a:t>
            </a:r>
            <a:r>
              <a:rPr lang="en-US" altLang="ko-KR" sz="1100" dirty="0" err="1">
                <a:ea typeface="맑은 고딕"/>
              </a:rPr>
              <a:t>root@localhost</a:t>
            </a:r>
            <a:r>
              <a:rPr lang="en-US" altLang="ko-KR" sz="1100" dirty="0">
                <a:ea typeface="맑은 고딕"/>
              </a:rPr>
              <a:t> protobuf-2.5.0]# yum –y install </a:t>
            </a:r>
            <a:r>
              <a:rPr lang="en-US" altLang="ko-KR" sz="1100" dirty="0" err="1">
                <a:ea typeface="맑은 고딕"/>
              </a:rPr>
              <a:t>gcc</a:t>
            </a:r>
            <a:r>
              <a:rPr lang="en-US" altLang="ko-KR" sz="1100" dirty="0">
                <a:ea typeface="맑은 고딕"/>
              </a:rPr>
              <a:t> (</a:t>
            </a:r>
            <a:r>
              <a:rPr lang="en-US" altLang="ko-KR" sz="1100" dirty="0" err="1">
                <a:ea typeface="맑은 고딕"/>
              </a:rPr>
              <a:t>gcc</a:t>
            </a:r>
            <a:r>
              <a:rPr lang="en-US" altLang="ko-KR" sz="1100" dirty="0">
                <a:ea typeface="맑은 고딕"/>
              </a:rPr>
              <a:t> </a:t>
            </a:r>
            <a:r>
              <a:rPr lang="en-US" altLang="ko-KR" sz="1100" dirty="0" err="1">
                <a:ea typeface="맑은 고딕"/>
              </a:rPr>
              <a:t>설치</a:t>
            </a:r>
            <a:r>
              <a:rPr lang="en-US" altLang="ko-KR" sz="1100" dirty="0">
                <a:ea typeface="맑은 고딕"/>
              </a:rPr>
              <a:t>)</a:t>
            </a:r>
          </a:p>
          <a:p>
            <a:pPr lvl="1"/>
            <a:r>
              <a:rPr lang="ko-KR" altLang="en-US" sz="1400" dirty="0"/>
              <a:t> 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Development Tools</a:t>
            </a:r>
            <a:r>
              <a:rPr lang="ko-KR" altLang="en-US" sz="1400" dirty="0"/>
              <a:t> 설치</a:t>
            </a:r>
            <a:endParaRPr lang="en-US" altLang="ko-KR" sz="1400" dirty="0"/>
          </a:p>
          <a:p>
            <a:pPr lvl="1"/>
            <a:r>
              <a:rPr lang="en-US" altLang="ko-KR" sz="1100" dirty="0">
                <a:ea typeface="맑은 고딕"/>
              </a:rPr>
              <a:t>       [</a:t>
            </a:r>
            <a:r>
              <a:rPr lang="en-US" altLang="ko-KR" sz="1100" dirty="0" err="1">
                <a:ea typeface="맑은 고딕"/>
              </a:rPr>
              <a:t>root@localhost</a:t>
            </a:r>
            <a:r>
              <a:rPr lang="en-US" altLang="ko-KR" sz="1100" dirty="0">
                <a:ea typeface="맑은 고딕"/>
              </a:rPr>
              <a:t> protobuf-2.5.0]# yum group install "Development Tools</a:t>
            </a:r>
            <a:r>
              <a:rPr lang="en-US" altLang="ko-KR" sz="1400" dirty="0">
                <a:ea typeface="맑은 고딕"/>
              </a:rPr>
              <a:t>"</a:t>
            </a:r>
            <a:endParaRPr lang="en-US" altLang="ko-KR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B0378A-E328-4E95-9C49-62873031EED7}"/>
              </a:ext>
            </a:extLst>
          </p:cNvPr>
          <p:cNvSpPr txBox="1"/>
          <p:nvPr/>
        </p:nvSpPr>
        <p:spPr>
          <a:xfrm>
            <a:off x="674764" y="3912137"/>
            <a:ext cx="96762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오류</a:t>
            </a:r>
            <a:r>
              <a:rPr lang="ko-KR" altLang="en-US" dirty="0"/>
              <a:t> 발생 상황 </a:t>
            </a:r>
            <a:r>
              <a:rPr lang="en-US" altLang="ko-KR" dirty="0"/>
              <a:t>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Hadoop-2.6.0 </a:t>
            </a:r>
            <a:r>
              <a:rPr lang="ko-KR" altLang="en-US" sz="1400" dirty="0"/>
              <a:t>설치 후 </a:t>
            </a:r>
            <a:r>
              <a:rPr lang="en-US" altLang="ko-KR" sz="1400" dirty="0"/>
              <a:t>conf </a:t>
            </a:r>
            <a:r>
              <a:rPr lang="ko-KR" altLang="en-US" sz="1400" dirty="0"/>
              <a:t>디렉터리에서 설정 시 수정 불가 </a:t>
            </a:r>
            <a:endParaRPr lang="en-US" altLang="ko-KR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43FB11-A413-474C-9D0E-2701E941A168}"/>
              </a:ext>
            </a:extLst>
          </p:cNvPr>
          <p:cNvSpPr txBox="1"/>
          <p:nvPr/>
        </p:nvSpPr>
        <p:spPr>
          <a:xfrm>
            <a:off x="1103103" y="4486081"/>
            <a:ext cx="9566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해결</a:t>
            </a:r>
            <a:r>
              <a:rPr lang="ko-KR" altLang="en-US" dirty="0"/>
              <a:t> 방법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ea typeface="맑은 고딕"/>
              </a:rPr>
              <a:t>Hadoop</a:t>
            </a:r>
            <a:r>
              <a:rPr lang="ko-KR" altLang="en-US" sz="1400" dirty="0">
                <a:ea typeface="맑은 고딕"/>
              </a:rPr>
              <a:t> </a:t>
            </a:r>
            <a:r>
              <a:rPr lang="en-US" altLang="ko-KR" sz="1400" dirty="0">
                <a:ea typeface="맑은 고딕"/>
              </a:rPr>
              <a:t>user</a:t>
            </a:r>
            <a:r>
              <a:rPr lang="ko-KR" altLang="en-US" sz="1400" dirty="0">
                <a:ea typeface="맑은 고딕"/>
              </a:rPr>
              <a:t>에서</a:t>
            </a:r>
            <a:r>
              <a:rPr lang="en-US" altLang="ko-KR" sz="1400" dirty="0">
                <a:ea typeface="맑은 고딕"/>
              </a:rPr>
              <a:t> Hadoop-2.6.0</a:t>
            </a:r>
            <a:r>
              <a:rPr lang="ko-KR" altLang="en-US" sz="1400" dirty="0">
                <a:ea typeface="맑은 고딕"/>
              </a:rPr>
              <a:t>을 재 다운로드하여 설치 </a:t>
            </a:r>
            <a:endParaRPr lang="en-US" altLang="ko-KR" sz="1100" dirty="0"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E1B9A5-FC11-401D-9C29-1A002CD91D86}"/>
              </a:ext>
            </a:extLst>
          </p:cNvPr>
          <p:cNvSpPr txBox="1"/>
          <p:nvPr/>
        </p:nvSpPr>
        <p:spPr>
          <a:xfrm>
            <a:off x="674764" y="5290577"/>
            <a:ext cx="96762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오류</a:t>
            </a:r>
            <a:r>
              <a:rPr lang="ko-KR" altLang="en-US" dirty="0"/>
              <a:t> 발생 상황 </a:t>
            </a:r>
            <a:r>
              <a:rPr lang="en-US" altLang="ko-KR" dirty="0"/>
              <a:t>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JPS </a:t>
            </a:r>
            <a:r>
              <a:rPr lang="ko-KR" altLang="en-US" sz="1400" dirty="0"/>
              <a:t>실행 시 </a:t>
            </a:r>
            <a:r>
              <a:rPr lang="en-US" altLang="ko-KR" sz="1400" dirty="0" err="1"/>
              <a:t>datanode</a:t>
            </a:r>
            <a:r>
              <a:rPr lang="ko-KR" altLang="en-US" sz="1400" dirty="0"/>
              <a:t>가 실행 되지 않음</a:t>
            </a:r>
            <a:endParaRPr lang="en-US" altLang="ko-KR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7B6014-C9E1-4131-920A-651FFE705ACB}"/>
              </a:ext>
            </a:extLst>
          </p:cNvPr>
          <p:cNvSpPr txBox="1"/>
          <p:nvPr/>
        </p:nvSpPr>
        <p:spPr>
          <a:xfrm>
            <a:off x="1103103" y="5913153"/>
            <a:ext cx="9566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해결</a:t>
            </a:r>
            <a:r>
              <a:rPr lang="ko-KR" altLang="en-US" dirty="0"/>
              <a:t> 방법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ea typeface="맑은 고딕"/>
              </a:rPr>
              <a:t>Hadoop Home </a:t>
            </a:r>
            <a:r>
              <a:rPr lang="ko-KR" altLang="en-US" sz="1400" dirty="0">
                <a:ea typeface="맑은 고딕"/>
              </a:rPr>
              <a:t>하위의 </a:t>
            </a:r>
            <a:r>
              <a:rPr lang="en-US" altLang="ko-KR" sz="1400" dirty="0">
                <a:ea typeface="맑은 고딕"/>
              </a:rPr>
              <a:t>data – </a:t>
            </a:r>
            <a:r>
              <a:rPr lang="en-US" altLang="ko-KR" sz="1400" dirty="0" err="1">
                <a:ea typeface="맑은 고딕"/>
              </a:rPr>
              <a:t>dfs</a:t>
            </a:r>
            <a:r>
              <a:rPr lang="en-US" altLang="ko-KR" sz="1400" dirty="0">
                <a:ea typeface="맑은 고딕"/>
              </a:rPr>
              <a:t> – </a:t>
            </a:r>
            <a:r>
              <a:rPr lang="en-US" altLang="ko-KR" sz="1400" dirty="0" err="1">
                <a:ea typeface="맑은 고딕"/>
              </a:rPr>
              <a:t>datanode</a:t>
            </a:r>
            <a:r>
              <a:rPr lang="en-US" altLang="ko-KR" sz="1400" dirty="0">
                <a:ea typeface="맑은 고딕"/>
              </a:rPr>
              <a:t> </a:t>
            </a:r>
            <a:r>
              <a:rPr lang="ko-KR" altLang="en-US" sz="1400" dirty="0">
                <a:ea typeface="맑은 고딕"/>
              </a:rPr>
              <a:t>디렉터리 삭제 </a:t>
            </a:r>
            <a:endParaRPr lang="en-US" altLang="ko-KR" sz="11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99406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1E476727-B03B-42BF-8E2C-CB27702E3241}"/>
              </a:ext>
            </a:extLst>
          </p:cNvPr>
          <p:cNvSpPr txBox="1"/>
          <p:nvPr/>
        </p:nvSpPr>
        <p:spPr>
          <a:xfrm>
            <a:off x="163902" y="68055"/>
            <a:ext cx="89179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1.3 System Diagram (HDFS High Availability)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34837" y="979410"/>
            <a:ext cx="11340841" cy="5353636"/>
            <a:chOff x="163902" y="979410"/>
            <a:chExt cx="11340841" cy="5353636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2A00B24F-D352-4AF0-85DF-5B8E44F6EB53}"/>
                </a:ext>
              </a:extLst>
            </p:cNvPr>
            <p:cNvSpPr/>
            <p:nvPr/>
          </p:nvSpPr>
          <p:spPr>
            <a:xfrm>
              <a:off x="4467339" y="979410"/>
              <a:ext cx="2709951" cy="690113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Zookeeper Nodes</a:t>
              </a:r>
              <a:endParaRPr lang="ko-KR" altLang="en-US" b="1" dirty="0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93D69C56-EAC9-4D6B-9CB2-A25B6AE9E4EF}"/>
                </a:ext>
              </a:extLst>
            </p:cNvPr>
            <p:cNvSpPr/>
            <p:nvPr/>
          </p:nvSpPr>
          <p:spPr>
            <a:xfrm>
              <a:off x="4467339" y="2668603"/>
              <a:ext cx="2709952" cy="6901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Journal Nodes</a:t>
              </a: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B0643025-1F45-425C-87B1-54B25F0FB971}"/>
                </a:ext>
              </a:extLst>
            </p:cNvPr>
            <p:cNvSpPr/>
            <p:nvPr/>
          </p:nvSpPr>
          <p:spPr>
            <a:xfrm>
              <a:off x="2360065" y="3983240"/>
              <a:ext cx="2084774" cy="69011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Active</a:t>
              </a:r>
            </a:p>
            <a:p>
              <a:pPr algn="ctr"/>
              <a:r>
                <a:rPr lang="en-US" altLang="ko-KR" b="1" dirty="0" err="1"/>
                <a:t>NameNode</a:t>
              </a:r>
              <a:endParaRPr lang="en-US" altLang="ko-KR" b="1" dirty="0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D876C9D9-CFF0-4E37-B8FD-2441B878A0A9}"/>
                </a:ext>
              </a:extLst>
            </p:cNvPr>
            <p:cNvSpPr/>
            <p:nvPr/>
          </p:nvSpPr>
          <p:spPr>
            <a:xfrm>
              <a:off x="7208752" y="3983240"/>
              <a:ext cx="2084774" cy="69011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Standby</a:t>
              </a:r>
            </a:p>
            <a:p>
              <a:pPr algn="ctr"/>
              <a:r>
                <a:rPr lang="en-US" altLang="ko-KR" b="1" dirty="0" err="1"/>
                <a:t>NameNode</a:t>
              </a:r>
              <a:endParaRPr lang="en-US" altLang="ko-KR" b="1" dirty="0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EB8D594A-2915-4B26-B74C-2F3C21802565}"/>
                </a:ext>
              </a:extLst>
            </p:cNvPr>
            <p:cNvSpPr/>
            <p:nvPr/>
          </p:nvSpPr>
          <p:spPr>
            <a:xfrm>
              <a:off x="1244351" y="5642933"/>
              <a:ext cx="2084774" cy="69011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/>
                <a:t>DataNode</a:t>
              </a:r>
              <a:endParaRPr lang="en-US" altLang="ko-KR" b="1" dirty="0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86A82B28-2614-49F2-949B-F39E8E5C6ABC}"/>
                </a:ext>
              </a:extLst>
            </p:cNvPr>
            <p:cNvSpPr/>
            <p:nvPr/>
          </p:nvSpPr>
          <p:spPr>
            <a:xfrm>
              <a:off x="4779928" y="5642933"/>
              <a:ext cx="2084774" cy="69011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/>
                <a:t>DataNode</a:t>
              </a:r>
              <a:endParaRPr lang="en-US" altLang="ko-KR" b="1" dirty="0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D797F242-F7CB-4CB9-8831-DAA04C6B916F}"/>
                </a:ext>
              </a:extLst>
            </p:cNvPr>
            <p:cNvSpPr/>
            <p:nvPr/>
          </p:nvSpPr>
          <p:spPr>
            <a:xfrm>
              <a:off x="8315505" y="5642933"/>
              <a:ext cx="2084774" cy="69011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/>
                <a:t>DataNode</a:t>
              </a:r>
              <a:endParaRPr lang="en-US" altLang="ko-KR" b="1" dirty="0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16427DAC-87C7-4560-A0B6-8F91E19DEF0E}"/>
                </a:ext>
              </a:extLst>
            </p:cNvPr>
            <p:cNvSpPr/>
            <p:nvPr/>
          </p:nvSpPr>
          <p:spPr>
            <a:xfrm>
              <a:off x="711052" y="1868656"/>
              <a:ext cx="2709951" cy="69011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Failover Controller</a:t>
              </a:r>
            </a:p>
            <a:p>
              <a:pPr algn="ctr"/>
              <a:r>
                <a:rPr lang="en-US" altLang="ko-KR" b="1" dirty="0"/>
                <a:t>Active</a:t>
              </a:r>
              <a:endParaRPr lang="ko-KR" altLang="en-US" b="1" dirty="0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A257762C-D665-4F23-BCB0-477952BB8FD5}"/>
                </a:ext>
              </a:extLst>
            </p:cNvPr>
            <p:cNvSpPr/>
            <p:nvPr/>
          </p:nvSpPr>
          <p:spPr>
            <a:xfrm>
              <a:off x="8324894" y="1868655"/>
              <a:ext cx="2709951" cy="69011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Failover Controller</a:t>
              </a:r>
            </a:p>
            <a:p>
              <a:pPr algn="ctr"/>
              <a:r>
                <a:rPr lang="en-US" altLang="ko-KR" b="1" dirty="0"/>
                <a:t>Standby</a:t>
              </a:r>
              <a:endParaRPr lang="ko-KR" altLang="en-US" b="1" dirty="0"/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ABD55567-6003-4896-8309-725E74A42D56}"/>
                </a:ext>
              </a:extLst>
            </p:cNvPr>
            <p:cNvCxnSpPr>
              <a:cxnSpLocks/>
              <a:stCxn id="50" idx="0"/>
              <a:endCxn id="48" idx="2"/>
            </p:cNvCxnSpPr>
            <p:nvPr/>
          </p:nvCxnSpPr>
          <p:spPr>
            <a:xfrm flipV="1">
              <a:off x="2286738" y="4673353"/>
              <a:ext cx="1115714" cy="96958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79973C9C-A994-415C-996A-D2039BE3A259}"/>
                </a:ext>
              </a:extLst>
            </p:cNvPr>
            <p:cNvCxnSpPr>
              <a:stCxn id="51" idx="0"/>
              <a:endCxn id="48" idx="2"/>
            </p:cNvCxnSpPr>
            <p:nvPr/>
          </p:nvCxnSpPr>
          <p:spPr>
            <a:xfrm flipH="1" flipV="1">
              <a:off x="3402452" y="4673353"/>
              <a:ext cx="2419863" cy="96958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EE34DED1-0B46-4EA6-B6AD-5FAEFB546426}"/>
                </a:ext>
              </a:extLst>
            </p:cNvPr>
            <p:cNvCxnSpPr>
              <a:stCxn id="54" idx="0"/>
              <a:endCxn id="48" idx="2"/>
            </p:cNvCxnSpPr>
            <p:nvPr/>
          </p:nvCxnSpPr>
          <p:spPr>
            <a:xfrm flipH="1" flipV="1">
              <a:off x="3402452" y="4673353"/>
              <a:ext cx="5955440" cy="96958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9AF55A71-1F40-4C49-9EF6-2704CE59B074}"/>
                </a:ext>
              </a:extLst>
            </p:cNvPr>
            <p:cNvCxnSpPr>
              <a:stCxn id="50" idx="0"/>
              <a:endCxn id="49" idx="2"/>
            </p:cNvCxnSpPr>
            <p:nvPr/>
          </p:nvCxnSpPr>
          <p:spPr>
            <a:xfrm flipV="1">
              <a:off x="2286738" y="4673353"/>
              <a:ext cx="5964401" cy="96958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0D43BF83-BDD5-460E-B6C7-6275759E4F2F}"/>
                </a:ext>
              </a:extLst>
            </p:cNvPr>
            <p:cNvCxnSpPr>
              <a:stCxn id="51" idx="0"/>
              <a:endCxn id="49" idx="2"/>
            </p:cNvCxnSpPr>
            <p:nvPr/>
          </p:nvCxnSpPr>
          <p:spPr>
            <a:xfrm flipV="1">
              <a:off x="5822315" y="4673353"/>
              <a:ext cx="2428824" cy="96958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9883C369-CB95-4F0B-A2CB-10124B185508}"/>
                </a:ext>
              </a:extLst>
            </p:cNvPr>
            <p:cNvCxnSpPr>
              <a:stCxn id="54" idx="0"/>
              <a:endCxn id="49" idx="2"/>
            </p:cNvCxnSpPr>
            <p:nvPr/>
          </p:nvCxnSpPr>
          <p:spPr>
            <a:xfrm flipH="1" flipV="1">
              <a:off x="8251139" y="4673353"/>
              <a:ext cx="1106753" cy="96958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47D56424-3491-4683-9AA5-8480BF4D2120}"/>
                </a:ext>
              </a:extLst>
            </p:cNvPr>
            <p:cNvCxnSpPr>
              <a:stCxn id="48" idx="0"/>
              <a:endCxn id="47" idx="1"/>
            </p:cNvCxnSpPr>
            <p:nvPr/>
          </p:nvCxnSpPr>
          <p:spPr>
            <a:xfrm flipV="1">
              <a:off x="3402452" y="3013660"/>
              <a:ext cx="1064887" cy="969580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EC1D68AD-D523-467D-AA6D-A2214E06E125}"/>
                </a:ext>
              </a:extLst>
            </p:cNvPr>
            <p:cNvCxnSpPr>
              <a:stCxn id="49" idx="0"/>
              <a:endCxn id="47" idx="3"/>
            </p:cNvCxnSpPr>
            <p:nvPr/>
          </p:nvCxnSpPr>
          <p:spPr>
            <a:xfrm flipH="1" flipV="1">
              <a:off x="7177291" y="3013660"/>
              <a:ext cx="1073848" cy="969580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연결선: 꺾임 74">
              <a:extLst>
                <a:ext uri="{FF2B5EF4-FFF2-40B4-BE49-F238E27FC236}">
                  <a16:creationId xmlns:a16="http://schemas.microsoft.com/office/drawing/2014/main" id="{FA7C3ABA-8FE8-4A5E-AA2A-E48681344461}"/>
                </a:ext>
              </a:extLst>
            </p:cNvPr>
            <p:cNvCxnSpPr>
              <a:stCxn id="55" idx="0"/>
              <a:endCxn id="8" idx="1"/>
            </p:cNvCxnSpPr>
            <p:nvPr/>
          </p:nvCxnSpPr>
          <p:spPr>
            <a:xfrm rot="5400000" flipH="1" flipV="1">
              <a:off x="2994589" y="395907"/>
              <a:ext cx="544189" cy="2401311"/>
            </a:xfrm>
            <a:prstGeom prst="bentConnector2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연결선: 꺾임 76">
              <a:extLst>
                <a:ext uri="{FF2B5EF4-FFF2-40B4-BE49-F238E27FC236}">
                  <a16:creationId xmlns:a16="http://schemas.microsoft.com/office/drawing/2014/main" id="{BC5AEDF4-651B-4EE8-A325-C92A5E4A4CE1}"/>
                </a:ext>
              </a:extLst>
            </p:cNvPr>
            <p:cNvCxnSpPr>
              <a:stCxn id="56" idx="0"/>
              <a:endCxn id="8" idx="3"/>
            </p:cNvCxnSpPr>
            <p:nvPr/>
          </p:nvCxnSpPr>
          <p:spPr>
            <a:xfrm rot="16200000" flipV="1">
              <a:off x="8156486" y="345271"/>
              <a:ext cx="544188" cy="2502580"/>
            </a:xfrm>
            <a:prstGeom prst="bentConnector2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3F90394-DDA1-4DCA-87FB-7DE2F3840A56}"/>
                </a:ext>
              </a:extLst>
            </p:cNvPr>
            <p:cNvSpPr txBox="1"/>
            <p:nvPr/>
          </p:nvSpPr>
          <p:spPr>
            <a:xfrm>
              <a:off x="266330" y="4838329"/>
              <a:ext cx="17496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Block report &amp;</a:t>
              </a:r>
            </a:p>
            <a:p>
              <a:r>
                <a:rPr lang="en-US" altLang="ko-KR" sz="1400" dirty="0"/>
                <a:t>Heartbeat</a:t>
              </a:r>
              <a:endParaRPr lang="ko-KR" altLang="en-US" sz="14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EDFB68E-FB4B-42A8-BC96-9BFDCE9DFE7D}"/>
                </a:ext>
              </a:extLst>
            </p:cNvPr>
            <p:cNvSpPr txBox="1"/>
            <p:nvPr/>
          </p:nvSpPr>
          <p:spPr>
            <a:xfrm>
              <a:off x="163902" y="3074201"/>
              <a:ext cx="174968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- Monitor status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and Health</a:t>
              </a:r>
            </a:p>
            <a:p>
              <a:r>
                <a:rPr lang="en-US" altLang="ko-KR" sz="1400" dirty="0"/>
                <a:t>- Manage HA state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F43A177-B52F-4AE3-BF86-F8CC6BD43F7F}"/>
                </a:ext>
              </a:extLst>
            </p:cNvPr>
            <p:cNvSpPr txBox="1"/>
            <p:nvPr/>
          </p:nvSpPr>
          <p:spPr>
            <a:xfrm>
              <a:off x="9755058" y="3076179"/>
              <a:ext cx="174968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- Monitor status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and Health</a:t>
              </a:r>
            </a:p>
            <a:p>
              <a:r>
                <a:rPr lang="en-US" altLang="ko-KR" sz="1400" dirty="0"/>
                <a:t>- Manage HA state</a:t>
              </a:r>
            </a:p>
          </p:txBody>
        </p:sp>
        <p:cxnSp>
          <p:nvCxnSpPr>
            <p:cNvPr id="82" name="연결선: 꺾임 81">
              <a:extLst>
                <a:ext uri="{FF2B5EF4-FFF2-40B4-BE49-F238E27FC236}">
                  <a16:creationId xmlns:a16="http://schemas.microsoft.com/office/drawing/2014/main" id="{063407E1-5CB3-448E-9177-64A22485EF70}"/>
                </a:ext>
              </a:extLst>
            </p:cNvPr>
            <p:cNvCxnSpPr>
              <a:stCxn id="49" idx="3"/>
              <a:endCxn id="56" idx="2"/>
            </p:cNvCxnSpPr>
            <p:nvPr/>
          </p:nvCxnSpPr>
          <p:spPr>
            <a:xfrm flipV="1">
              <a:off x="9293526" y="2558768"/>
              <a:ext cx="386344" cy="1769529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연결선: 꺾임 83">
              <a:extLst>
                <a:ext uri="{FF2B5EF4-FFF2-40B4-BE49-F238E27FC236}">
                  <a16:creationId xmlns:a16="http://schemas.microsoft.com/office/drawing/2014/main" id="{DC6591B8-559A-489C-A167-908007DE2639}"/>
                </a:ext>
              </a:extLst>
            </p:cNvPr>
            <p:cNvCxnSpPr>
              <a:stCxn id="48" idx="1"/>
              <a:endCxn id="55" idx="2"/>
            </p:cNvCxnSpPr>
            <p:nvPr/>
          </p:nvCxnSpPr>
          <p:spPr>
            <a:xfrm rot="10800000">
              <a:off x="2066029" y="2558769"/>
              <a:ext cx="294037" cy="1769528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26394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F7EBD74-1102-4336-9D44-99859174CD0A}"/>
              </a:ext>
            </a:extLst>
          </p:cNvPr>
          <p:cNvSpPr txBox="1"/>
          <p:nvPr/>
        </p:nvSpPr>
        <p:spPr>
          <a:xfrm>
            <a:off x="163902" y="68055"/>
            <a:ext cx="5056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4. Errors in Detail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14E6EA9E-023D-45BD-91D2-BC6C60FD7E7E}"/>
              </a:ext>
            </a:extLst>
          </p:cNvPr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Non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1A48466-F38E-4F56-B5FA-8CDF13F38F11}"/>
              </a:ext>
            </a:extLst>
          </p:cNvPr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2" name="갈매기형 수장 15">
              <a:extLst>
                <a:ext uri="{FF2B5EF4-FFF2-40B4-BE49-F238E27FC236}">
                  <a16:creationId xmlns:a16="http://schemas.microsoft.com/office/drawing/2014/main" id="{06F693BE-EC6C-47A2-B457-DEFE91172F29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갈매기형 수장 16">
              <a:extLst>
                <a:ext uri="{FF2B5EF4-FFF2-40B4-BE49-F238E27FC236}">
                  <a16:creationId xmlns:a16="http://schemas.microsoft.com/office/drawing/2014/main" id="{451E81D9-3CA2-4972-9277-E276417C91BE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오각형 17">
              <a:extLst>
                <a:ext uri="{FF2B5EF4-FFF2-40B4-BE49-F238E27FC236}">
                  <a16:creationId xmlns:a16="http://schemas.microsoft.com/office/drawing/2014/main" id="{49785E73-604E-4AFC-BD9F-2CB03339C285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FDBDFEC-C3FE-4F27-97F3-85EB0912693F}"/>
              </a:ext>
            </a:extLst>
          </p:cNvPr>
          <p:cNvSpPr txBox="1"/>
          <p:nvPr/>
        </p:nvSpPr>
        <p:spPr>
          <a:xfrm>
            <a:off x="674764" y="1532408"/>
            <a:ext cx="96762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오류</a:t>
            </a:r>
            <a:r>
              <a:rPr lang="ko-KR" altLang="en-US" dirty="0"/>
              <a:t> 발생 상황 </a:t>
            </a:r>
            <a:r>
              <a:rPr lang="en-US" altLang="ko-KR" dirty="0"/>
              <a:t>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Spark 2.4.0 </a:t>
            </a:r>
            <a:r>
              <a:rPr lang="ko-KR" altLang="en-US" sz="1400" dirty="0"/>
              <a:t>설치 시 </a:t>
            </a:r>
            <a:r>
              <a:rPr lang="en-US" altLang="ko-KR" sz="1400" dirty="0"/>
              <a:t>Hadoop-2.6.0</a:t>
            </a:r>
            <a:r>
              <a:rPr lang="ko-KR" altLang="en-US" sz="1400" dirty="0"/>
              <a:t>과 호환되지 않음</a:t>
            </a: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A81EE3-9257-4B83-B6C9-050B34BA4FF6}"/>
              </a:ext>
            </a:extLst>
          </p:cNvPr>
          <p:cNvSpPr txBox="1"/>
          <p:nvPr/>
        </p:nvSpPr>
        <p:spPr>
          <a:xfrm>
            <a:off x="1103103" y="2250395"/>
            <a:ext cx="9566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해결</a:t>
            </a:r>
            <a:r>
              <a:rPr lang="ko-KR" altLang="en-US" dirty="0"/>
              <a:t> 방법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ea typeface="맑은 고딕"/>
              </a:rPr>
              <a:t>Spark-2.1.3 </a:t>
            </a:r>
            <a:r>
              <a:rPr lang="ko-KR" altLang="en-US" sz="1400" dirty="0">
                <a:ea typeface="맑은 고딕"/>
              </a:rPr>
              <a:t>재설치</a:t>
            </a:r>
            <a:r>
              <a:rPr lang="en-US" altLang="ko-KR" sz="1100" dirty="0">
                <a:ea typeface="맑은 고딕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B0378A-E328-4E95-9C49-62873031EED7}"/>
              </a:ext>
            </a:extLst>
          </p:cNvPr>
          <p:cNvSpPr txBox="1"/>
          <p:nvPr/>
        </p:nvSpPr>
        <p:spPr>
          <a:xfrm>
            <a:off x="716310" y="2957096"/>
            <a:ext cx="96762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오류</a:t>
            </a:r>
            <a:r>
              <a:rPr lang="ko-KR" altLang="en-US" dirty="0"/>
              <a:t> 발생 상황 </a:t>
            </a:r>
            <a:r>
              <a:rPr lang="en-US" altLang="ko-KR" dirty="0"/>
              <a:t>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JDK 7</a:t>
            </a:r>
            <a:r>
              <a:rPr lang="ko-KR" altLang="en-US" sz="1400" dirty="0"/>
              <a:t> </a:t>
            </a:r>
            <a:r>
              <a:rPr lang="en-US" altLang="ko-KR" sz="1400" dirty="0"/>
              <a:t>version</a:t>
            </a:r>
            <a:r>
              <a:rPr lang="ko-KR" altLang="en-US" sz="1400" dirty="0"/>
              <a:t>은 </a:t>
            </a:r>
            <a:r>
              <a:rPr lang="en-US" altLang="ko-KR" sz="1400" dirty="0"/>
              <a:t>Spark-2.1.3</a:t>
            </a:r>
            <a:r>
              <a:rPr lang="ko-KR" altLang="en-US" sz="1400" dirty="0"/>
              <a:t>에서 호환되지 않음</a:t>
            </a:r>
            <a:endParaRPr lang="en-US" altLang="ko-KR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43FB11-A413-474C-9D0E-2701E941A168}"/>
              </a:ext>
            </a:extLst>
          </p:cNvPr>
          <p:cNvSpPr txBox="1"/>
          <p:nvPr/>
        </p:nvSpPr>
        <p:spPr>
          <a:xfrm>
            <a:off x="1103103" y="3745380"/>
            <a:ext cx="9566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해결</a:t>
            </a:r>
            <a:r>
              <a:rPr lang="ko-KR" altLang="en-US" dirty="0"/>
              <a:t> 방법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ea typeface="맑은 고딕"/>
              </a:rPr>
              <a:t>JDK-8u-181 </a:t>
            </a:r>
            <a:r>
              <a:rPr lang="ko-KR" altLang="en-US" sz="1400" dirty="0">
                <a:ea typeface="맑은 고딕"/>
              </a:rPr>
              <a:t>재설치</a:t>
            </a:r>
            <a:endParaRPr lang="en-US" altLang="ko-KR" sz="1100" dirty="0"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E1B9A5-FC11-401D-9C29-1A002CD91D86}"/>
              </a:ext>
            </a:extLst>
          </p:cNvPr>
          <p:cNvSpPr txBox="1"/>
          <p:nvPr/>
        </p:nvSpPr>
        <p:spPr>
          <a:xfrm>
            <a:off x="716309" y="4516275"/>
            <a:ext cx="96762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오류</a:t>
            </a:r>
            <a:r>
              <a:rPr lang="ko-KR" altLang="en-US" dirty="0"/>
              <a:t> 발생 상황 </a:t>
            </a:r>
            <a:r>
              <a:rPr lang="en-US" altLang="ko-KR" dirty="0"/>
              <a:t>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Spark history server UI (192.168.103.143:18080) </a:t>
            </a:r>
            <a:r>
              <a:rPr lang="ko-KR" altLang="en-US" sz="1400" dirty="0"/>
              <a:t>접속 불가</a:t>
            </a:r>
            <a:endParaRPr lang="en-US" altLang="ko-KR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7B6014-C9E1-4131-920A-651FFE705ACB}"/>
              </a:ext>
            </a:extLst>
          </p:cNvPr>
          <p:cNvSpPr txBox="1"/>
          <p:nvPr/>
        </p:nvSpPr>
        <p:spPr>
          <a:xfrm>
            <a:off x="1103103" y="5367568"/>
            <a:ext cx="9566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해결</a:t>
            </a:r>
            <a:r>
              <a:rPr lang="ko-KR" altLang="en-US" dirty="0"/>
              <a:t> 방법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ea typeface="맑은 고딕"/>
              </a:rPr>
              <a:t>Hadoop </a:t>
            </a:r>
            <a:r>
              <a:rPr lang="en-US" altLang="ko-KR" sz="1100" dirty="0" err="1">
                <a:ea typeface="맑은 고딕"/>
              </a:rPr>
              <a:t>Namenode</a:t>
            </a:r>
            <a:r>
              <a:rPr lang="en-US" altLang="ko-KR" sz="1100" dirty="0">
                <a:ea typeface="맑은 고딕"/>
              </a:rPr>
              <a:t> UI</a:t>
            </a:r>
            <a:r>
              <a:rPr lang="ko-KR" altLang="en-US" sz="1100" dirty="0">
                <a:ea typeface="맑은 고딕"/>
              </a:rPr>
              <a:t>의 </a:t>
            </a:r>
            <a:r>
              <a:rPr lang="en-US" altLang="ko-KR" sz="1100" dirty="0">
                <a:ea typeface="맑은 고딕"/>
              </a:rPr>
              <a:t>spark-logs </a:t>
            </a:r>
            <a:r>
              <a:rPr lang="ko-KR" altLang="en-US" sz="1100" dirty="0">
                <a:ea typeface="맑은 고딕"/>
              </a:rPr>
              <a:t>디렉터리의 권한 반영</a:t>
            </a:r>
            <a:r>
              <a:rPr lang="en-US" altLang="ko-KR" sz="1100" dirty="0">
                <a:ea typeface="맑은 고딕"/>
              </a:rPr>
              <a:t>(777) </a:t>
            </a:r>
            <a:r>
              <a:rPr lang="ko-KR" altLang="en-US" sz="1100" dirty="0">
                <a:ea typeface="맑은 고딕"/>
              </a:rPr>
              <a:t>및 </a:t>
            </a:r>
            <a:r>
              <a:rPr lang="ko-KR" altLang="en-US" sz="1100" dirty="0" err="1">
                <a:ea typeface="맑은 고딕"/>
              </a:rPr>
              <a:t>그룹명</a:t>
            </a:r>
            <a:r>
              <a:rPr lang="ko-KR" altLang="en-US" sz="1100" dirty="0">
                <a:ea typeface="맑은 고딕"/>
              </a:rPr>
              <a:t> 변경 </a:t>
            </a:r>
            <a:r>
              <a:rPr lang="en-US" altLang="ko-KR" sz="1100" dirty="0">
                <a:ea typeface="맑은 고딕"/>
              </a:rPr>
              <a:t>(supergroup -&gt; Hadoop)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>
                <a:ea typeface="맑은 고딕"/>
              </a:rPr>
              <a:t>해결하지 못함 </a:t>
            </a:r>
            <a:endParaRPr lang="en-US" altLang="ko-KR" sz="11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328844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B0F1DF7-A2AE-47E8-937B-DC0368BEC6EE}"/>
              </a:ext>
            </a:extLst>
          </p:cNvPr>
          <p:cNvSpPr/>
          <p:nvPr/>
        </p:nvSpPr>
        <p:spPr>
          <a:xfrm>
            <a:off x="2286000" y="4978016"/>
            <a:ext cx="1546412" cy="34195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just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1" u="none" strike="noStrike" kern="1200" cap="none" spc="0" baseline="0" dirty="0">
                <a:solidFill>
                  <a:schemeClr val="bg2"/>
                </a:solidFill>
                <a:uFillTx/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BY  DELIGHT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F07630B9-9034-42F1-9120-5C56ACEDD3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450832C4-CC39-4A84-ABA1-9480F9E5DB9C}"/>
              </a:ext>
            </a:extLst>
          </p:cNvPr>
          <p:cNvSpPr/>
          <p:nvPr/>
        </p:nvSpPr>
        <p:spPr>
          <a:xfrm>
            <a:off x="1814916" y="1674674"/>
            <a:ext cx="8048175" cy="92333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5400" u="none" strike="noStrike" kern="1200" cap="none" spc="0" baseline="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배달의민족 도현 OTF" panose="020B0600000101010101" pitchFamily="34" charset="-127"/>
                <a:cs typeface="Arial" panose="020B0604020202020204" pitchFamily="34" charset="0"/>
              </a:rPr>
              <a:t>06 | Appendix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CB40A93C-54F6-402F-B81F-6751B695418E}"/>
              </a:ext>
            </a:extLst>
          </p:cNvPr>
          <p:cNvSpPr>
            <a:spLocks/>
          </p:cNvSpPr>
          <p:nvPr/>
        </p:nvSpPr>
        <p:spPr bwMode="auto">
          <a:xfrm rot="10800000">
            <a:off x="7838586" y="2498509"/>
            <a:ext cx="5172075" cy="5295900"/>
          </a:xfrm>
          <a:custGeom>
            <a:avLst/>
            <a:gdLst>
              <a:gd name="T0" fmla="*/ 0 w 1890"/>
              <a:gd name="T1" fmla="*/ 1211 h 1920"/>
              <a:gd name="T2" fmla="*/ 0 w 1890"/>
              <a:gd name="T3" fmla="*/ 1920 h 1920"/>
              <a:gd name="T4" fmla="*/ 1890 w 1890"/>
              <a:gd name="T5" fmla="*/ 0 h 1920"/>
              <a:gd name="T6" fmla="*/ 1192 w 1890"/>
              <a:gd name="T7" fmla="*/ 0 h 1920"/>
              <a:gd name="T8" fmla="*/ 0 w 1890"/>
              <a:gd name="T9" fmla="*/ 1211 h 19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0" h="1920">
                <a:moveTo>
                  <a:pt x="0" y="1211"/>
                </a:moveTo>
                <a:cubicBezTo>
                  <a:pt x="0" y="1920"/>
                  <a:pt x="0" y="1920"/>
                  <a:pt x="0" y="1920"/>
                </a:cubicBezTo>
                <a:cubicBezTo>
                  <a:pt x="1043" y="1920"/>
                  <a:pt x="1890" y="1061"/>
                  <a:pt x="1890" y="0"/>
                </a:cubicBezTo>
                <a:cubicBezTo>
                  <a:pt x="1192" y="0"/>
                  <a:pt x="1192" y="0"/>
                  <a:pt x="1192" y="0"/>
                </a:cubicBezTo>
                <a:cubicBezTo>
                  <a:pt x="1192" y="669"/>
                  <a:pt x="657" y="1211"/>
                  <a:pt x="0" y="1211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442468"/>
      </p:ext>
    </p:extLst>
  </p:cSld>
  <p:clrMapOvr>
    <a:masterClrMapping/>
  </p:clrMapOvr>
  <p:transition spd="slow"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FF7BD7-BF32-4D3C-8E24-1119192E8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703" y="2747922"/>
            <a:ext cx="2425657" cy="13621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C9215C4-AB0A-4440-9A4B-15867BB86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173" y="2544028"/>
            <a:ext cx="1927074" cy="192707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702A1FC-15F6-4F1C-86BF-068EC6B25E7A}"/>
              </a:ext>
            </a:extLst>
          </p:cNvPr>
          <p:cNvSpPr/>
          <p:nvPr/>
        </p:nvSpPr>
        <p:spPr>
          <a:xfrm>
            <a:off x="3450709" y="1136694"/>
            <a:ext cx="5437988" cy="45846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FB7594-3A9D-4D11-8108-B5F4AE70BABD}"/>
              </a:ext>
            </a:extLst>
          </p:cNvPr>
          <p:cNvSpPr txBox="1"/>
          <p:nvPr/>
        </p:nvSpPr>
        <p:spPr>
          <a:xfrm>
            <a:off x="1695644" y="3036585"/>
            <a:ext cx="880071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b="1" dirty="0">
                <a:latin typeface="Arial" panose="020B0604020202020204" pitchFamily="34" charset="0"/>
                <a:cs typeface="Arial" panose="020B0604020202020204" pitchFamily="34" charset="0"/>
              </a:rPr>
              <a:t>가상머신 생성</a:t>
            </a:r>
          </a:p>
        </p:txBody>
      </p:sp>
    </p:spTree>
    <p:extLst>
      <p:ext uri="{BB962C8B-B14F-4D97-AF65-F5344CB8AC3E}">
        <p14:creationId xmlns:p14="http://schemas.microsoft.com/office/powerpoint/2010/main" val="5666615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생성</a:t>
              </a:r>
            </a:p>
          </p:txBody>
        </p:sp>
      </p:grpSp>
      <p:pic>
        <p:nvPicPr>
          <p:cNvPr id="2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9C7BA84-A58E-416B-B391-BF7E87C5F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12" y="2076692"/>
            <a:ext cx="4679506" cy="313446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8FADCD-0E52-46DD-B51D-86AF0A1C3975}"/>
              </a:ext>
            </a:extLst>
          </p:cNvPr>
          <p:cNvSpPr/>
          <p:nvPr/>
        </p:nvSpPr>
        <p:spPr>
          <a:xfrm>
            <a:off x="546525" y="2422558"/>
            <a:ext cx="557062" cy="3610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1118E4-5FCB-49F8-9308-4C434534B02B}"/>
              </a:ext>
            </a:extLst>
          </p:cNvPr>
          <p:cNvSpPr txBox="1"/>
          <p:nvPr/>
        </p:nvSpPr>
        <p:spPr>
          <a:xfrm>
            <a:off x="6330042" y="1331109"/>
            <a:ext cx="546462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ea typeface="맑은 고딕"/>
              </a:rPr>
              <a:t>버추얼</a:t>
            </a:r>
            <a:r>
              <a:rPr lang="ko-KR" altLang="en-US" dirty="0">
                <a:ea typeface="맑은 고딕"/>
              </a:rPr>
              <a:t> 박스 실행 -&gt; 새로 만들기 선택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6465776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생성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F1118E4-5FCB-49F8-9308-4C434534B02B}"/>
              </a:ext>
            </a:extLst>
          </p:cNvPr>
          <p:cNvSpPr txBox="1"/>
          <p:nvPr/>
        </p:nvSpPr>
        <p:spPr>
          <a:xfrm>
            <a:off x="6330042" y="1331109"/>
            <a:ext cx="5464628" cy="175432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종류 : </a:t>
            </a:r>
            <a:r>
              <a:rPr lang="ko-KR" altLang="en-US" dirty="0" err="1">
                <a:ea typeface="맑은 고딕"/>
              </a:rPr>
              <a:t>Linux</a:t>
            </a:r>
            <a:endParaRPr lang="ko-KR" altLang="en-US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버전 : </a:t>
            </a:r>
            <a:r>
              <a:rPr lang="ko-KR" altLang="en-US" dirty="0" err="1">
                <a:ea typeface="맑은 고딕"/>
              </a:rPr>
              <a:t>Red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Hat</a:t>
            </a:r>
            <a:r>
              <a:rPr lang="ko-KR" altLang="en-US" dirty="0">
                <a:ea typeface="맑은 고딕"/>
              </a:rPr>
              <a:t> (64-bit)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메모리 크기 : 녹색 부분에서 최대치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(나머지 설정 부분은 그대로 한 후 '만들기' 선택)</a:t>
            </a:r>
          </a:p>
        </p:txBody>
      </p:sp>
      <p:pic>
        <p:nvPicPr>
          <p:cNvPr id="12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56299649-C5DD-4941-B312-8B09968C4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80" y="2076691"/>
            <a:ext cx="4248569" cy="313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049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생성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F1118E4-5FCB-49F8-9308-4C434534B02B}"/>
              </a:ext>
            </a:extLst>
          </p:cNvPr>
          <p:cNvSpPr txBox="1"/>
          <p:nvPr/>
        </p:nvSpPr>
        <p:spPr>
          <a:xfrm>
            <a:off x="6330042" y="1331109"/>
            <a:ext cx="5464628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파일 크기 : 60 GB</a:t>
            </a:r>
            <a:endParaRPr lang="ko-KR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(나머지 설정 부분은 그대로 한 후 '만들기' 선택)</a:t>
            </a:r>
            <a:endParaRPr lang="ko-KR" altLang="ko-KR" dirty="0">
              <a:ea typeface="맑은 고딕"/>
            </a:endParaRPr>
          </a:p>
        </p:txBody>
      </p:sp>
      <p:pic>
        <p:nvPicPr>
          <p:cNvPr id="13" name="그림 10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CFE18C5-8380-4AD5-878D-BF79EE11D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80" y="2076690"/>
            <a:ext cx="4248569" cy="313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7638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생성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F1118E4-5FCB-49F8-9308-4C434534B02B}"/>
              </a:ext>
            </a:extLst>
          </p:cNvPr>
          <p:cNvSpPr txBox="1"/>
          <p:nvPr/>
        </p:nvSpPr>
        <p:spPr>
          <a:xfrm>
            <a:off x="6330042" y="1331109"/>
            <a:ext cx="546462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가상 머신 생성 후 </a:t>
            </a:r>
            <a:r>
              <a:rPr lang="ko-KR" altLang="en-US" b="1" dirty="0">
                <a:solidFill>
                  <a:srgbClr val="FF0000"/>
                </a:solidFill>
                <a:ea typeface="맑은 고딕"/>
              </a:rPr>
              <a:t>설정</a:t>
            </a:r>
            <a:r>
              <a:rPr lang="ko-KR" altLang="en-US" dirty="0">
                <a:solidFill>
                  <a:srgbClr val="FF0000"/>
                </a:solidFill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선택</a:t>
            </a:r>
          </a:p>
        </p:txBody>
      </p:sp>
      <p:pic>
        <p:nvPicPr>
          <p:cNvPr id="11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5D5295F6-395C-4BCB-A05B-A6D5E44D8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12" y="2076691"/>
            <a:ext cx="4692119" cy="313446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EBEA9DE-826C-4917-B5B1-0C0FAA4B5499}"/>
              </a:ext>
            </a:extLst>
          </p:cNvPr>
          <p:cNvSpPr/>
          <p:nvPr/>
        </p:nvSpPr>
        <p:spPr>
          <a:xfrm>
            <a:off x="1079412" y="2421683"/>
            <a:ext cx="397329" cy="342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4535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생성</a:t>
              </a:r>
            </a:p>
          </p:txBody>
        </p:sp>
      </p:grpSp>
      <p:pic>
        <p:nvPicPr>
          <p:cNvPr id="1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5D9B676-F952-42D3-9426-A794C8DAA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48" y="2076690"/>
            <a:ext cx="4918842" cy="31344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3DA960-7588-476C-BF75-233E2428571E}"/>
              </a:ext>
            </a:extLst>
          </p:cNvPr>
          <p:cNvSpPr txBox="1"/>
          <p:nvPr/>
        </p:nvSpPr>
        <p:spPr>
          <a:xfrm>
            <a:off x="6330042" y="1331109"/>
            <a:ext cx="5464628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설정 선택 후</a:t>
            </a:r>
            <a:endParaRPr lang="ko-KR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일반 메뉴 선택 -&gt; 고급 탭 -&gt;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클립보드 공유, 드래그 앤 드롭 모두 </a:t>
            </a:r>
            <a:r>
              <a:rPr lang="ko-KR" altLang="en-US" dirty="0">
                <a:solidFill>
                  <a:srgbClr val="FF0000"/>
                </a:solidFill>
                <a:ea typeface="맑은 고딕"/>
              </a:rPr>
              <a:t>양방향</a:t>
            </a:r>
            <a:r>
              <a:rPr lang="ko-KR" altLang="en-US" dirty="0">
                <a:ea typeface="맑은 고딕"/>
              </a:rPr>
              <a:t> 선택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26793392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생성</a:t>
              </a:r>
            </a:p>
          </p:txBody>
        </p:sp>
      </p:grpSp>
      <p:pic>
        <p:nvPicPr>
          <p:cNvPr id="11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A2745FE-4603-4FF3-8426-F39C2218E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48" y="2076689"/>
            <a:ext cx="4918842" cy="31344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B432AC7-6A30-4B60-BA96-FE551633A7C2}"/>
              </a:ext>
            </a:extLst>
          </p:cNvPr>
          <p:cNvSpPr txBox="1"/>
          <p:nvPr/>
        </p:nvSpPr>
        <p:spPr>
          <a:xfrm>
            <a:off x="6330042" y="1331109"/>
            <a:ext cx="5464628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시스템 -&gt; 프로세서 탭 -&gt;</a:t>
            </a:r>
            <a:endParaRPr lang="ko-KR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dirty="0">
                <a:ea typeface="맑은 고딕"/>
              </a:rPr>
              <a:t>프로세서 개수 : 녹색 부분에서 최대치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(2</a:t>
            </a:r>
            <a:r>
              <a:rPr lang="ko-KR" altLang="en-US" dirty="0">
                <a:ea typeface="맑은 고딕"/>
              </a:rPr>
              <a:t>개</a:t>
            </a:r>
            <a:r>
              <a:rPr lang="en-US" altLang="ko-KR" dirty="0">
                <a:ea typeface="맑은 고딕"/>
              </a:rPr>
              <a:t>)</a:t>
            </a:r>
            <a:endParaRPr lang="ko-KR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8766326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생성</a:t>
              </a:r>
            </a:p>
          </p:txBody>
        </p:sp>
      </p:grpSp>
      <p:pic>
        <p:nvPicPr>
          <p:cNvPr id="12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1C286DD-B819-4C8E-A799-28243089C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48" y="2076689"/>
            <a:ext cx="4918842" cy="31344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BB7E0B-1D0A-426F-A01A-835DE604F47E}"/>
              </a:ext>
            </a:extLst>
          </p:cNvPr>
          <p:cNvSpPr txBox="1"/>
          <p:nvPr/>
        </p:nvSpPr>
        <p:spPr>
          <a:xfrm>
            <a:off x="6330042" y="1331109"/>
            <a:ext cx="5166173" cy="175432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저장소 -&gt; 컨트롤러: IDE 밑에 있는 </a:t>
            </a:r>
            <a:r>
              <a:rPr lang="ko-KR" altLang="en-US" dirty="0" err="1">
                <a:solidFill>
                  <a:srgbClr val="FF0000"/>
                </a:solidFill>
                <a:ea typeface="맑은 고딕"/>
              </a:rPr>
              <a:t>비어있음</a:t>
            </a:r>
            <a:r>
              <a:rPr lang="ko-KR" altLang="en-US" dirty="0">
                <a:ea typeface="맑은 고딕"/>
              </a:rPr>
              <a:t> 선택 -&gt;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우측에 있는 속성 밑에 있는 광학 드라이브(</a:t>
            </a:r>
            <a:r>
              <a:rPr lang="ko-KR" altLang="en-US" dirty="0" err="1">
                <a:ea typeface="맑은 고딕"/>
              </a:rPr>
              <a:t>D</a:t>
            </a:r>
            <a:r>
              <a:rPr lang="ko-KR" altLang="en-US" dirty="0">
                <a:ea typeface="맑은 고딕"/>
              </a:rPr>
              <a:t>): IDE </a:t>
            </a:r>
            <a:r>
              <a:rPr lang="ko-KR" altLang="en-US" dirty="0" err="1">
                <a:ea typeface="맑은 고딕"/>
              </a:rPr>
              <a:t>세컨더리</a:t>
            </a:r>
            <a:r>
              <a:rPr lang="ko-KR" altLang="en-US" dirty="0">
                <a:ea typeface="맑은 고딕"/>
              </a:rPr>
              <a:t> 마스터 옆에 있는 </a:t>
            </a:r>
            <a:r>
              <a:rPr lang="ko-KR" altLang="en-US" dirty="0">
                <a:solidFill>
                  <a:srgbClr val="FF0000"/>
                </a:solidFill>
                <a:ea typeface="맑은 고딕"/>
              </a:rPr>
              <a:t>디스크 모양 아이콘</a:t>
            </a:r>
            <a:r>
              <a:rPr lang="ko-KR" altLang="en-US" dirty="0">
                <a:ea typeface="맑은 고딕"/>
              </a:rPr>
              <a:t> 선택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6232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03E5AAD5-28D5-4F98-AE67-A1299C618154}"/>
              </a:ext>
            </a:extLst>
          </p:cNvPr>
          <p:cNvSpPr txBox="1"/>
          <p:nvPr/>
        </p:nvSpPr>
        <p:spPr>
          <a:xfrm>
            <a:off x="163902" y="68055"/>
            <a:ext cx="89179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1.3.1 System Diagram (HDFS High Availability)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3000141" y="842837"/>
            <a:ext cx="6188647" cy="5944545"/>
            <a:chOff x="2720737" y="784970"/>
            <a:chExt cx="6188647" cy="594454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B1EA03C-410A-4AAF-8AF6-1AD8294FCFF5}"/>
                </a:ext>
              </a:extLst>
            </p:cNvPr>
            <p:cNvGrpSpPr/>
            <p:nvPr/>
          </p:nvGrpSpPr>
          <p:grpSpPr>
            <a:xfrm>
              <a:off x="4415188" y="2573993"/>
              <a:ext cx="2890867" cy="2632149"/>
              <a:chOff x="3494814" y="827814"/>
              <a:chExt cx="5386970" cy="5386970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F4C6A3E1-CDC2-4148-9888-BBBC470986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4814" y="827814"/>
                <a:ext cx="5386970" cy="5386970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DF5E308A-8998-44E1-9D01-CFF0E3F92F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7732" y="1189008"/>
                <a:ext cx="4755734" cy="4755734"/>
              </a:xfrm>
              <a:prstGeom prst="rect">
                <a:avLst/>
              </a:prstGeom>
            </p:spPr>
          </p:pic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E4FBD6B-2936-43C0-853B-93382580FFA6}"/>
                </a:ext>
              </a:extLst>
            </p:cNvPr>
            <p:cNvGrpSpPr/>
            <p:nvPr/>
          </p:nvGrpSpPr>
          <p:grpSpPr>
            <a:xfrm>
              <a:off x="6861855" y="784970"/>
              <a:ext cx="2047529" cy="2592195"/>
              <a:chOff x="8441475" y="892789"/>
              <a:chExt cx="2047529" cy="2592195"/>
            </a:xfrm>
          </p:grpSpPr>
          <p:sp>
            <p:nvSpPr>
              <p:cNvPr id="23" name="모서리가 둥근 직사각형 62">
                <a:extLst>
                  <a:ext uri="{FF2B5EF4-FFF2-40B4-BE49-F238E27FC236}">
                    <a16:creationId xmlns:a16="http://schemas.microsoft.com/office/drawing/2014/main" id="{42B53089-963A-4C52-8AD3-DF9D9B012D08}"/>
                  </a:ext>
                </a:extLst>
              </p:cNvPr>
              <p:cNvSpPr/>
              <p:nvPr/>
            </p:nvSpPr>
            <p:spPr>
              <a:xfrm>
                <a:off x="8441476" y="892789"/>
                <a:ext cx="2047528" cy="2578379"/>
              </a:xfrm>
              <a:prstGeom prst="roundRect">
                <a:avLst/>
              </a:pr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DDBBB4-E13B-4A19-8631-35982D8BC066}"/>
                  </a:ext>
                </a:extLst>
              </p:cNvPr>
              <p:cNvSpPr txBox="1"/>
              <p:nvPr/>
            </p:nvSpPr>
            <p:spPr>
              <a:xfrm>
                <a:off x="8441475" y="913883"/>
                <a:ext cx="20475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</a:rPr>
                  <a:t>Server2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모서리가 둥근 직사각형 64">
                <a:extLst>
                  <a:ext uri="{FF2B5EF4-FFF2-40B4-BE49-F238E27FC236}">
                    <a16:creationId xmlns:a16="http://schemas.microsoft.com/office/drawing/2014/main" id="{C662C143-39DC-4017-B99E-BD28DAF822BB}"/>
                  </a:ext>
                </a:extLst>
              </p:cNvPr>
              <p:cNvSpPr/>
              <p:nvPr/>
            </p:nvSpPr>
            <p:spPr>
              <a:xfrm>
                <a:off x="8566917" y="1244766"/>
                <a:ext cx="1782000" cy="18000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50" dirty="0"/>
                  <a:t>Secondary Name Node</a:t>
                </a:r>
                <a:endParaRPr lang="ko-KR" altLang="en-US" sz="1150" dirty="0"/>
              </a:p>
            </p:txBody>
          </p:sp>
          <p:sp>
            <p:nvSpPr>
              <p:cNvPr id="26" name="모서리가 둥근 직사각형 67">
                <a:extLst>
                  <a:ext uri="{FF2B5EF4-FFF2-40B4-BE49-F238E27FC236}">
                    <a16:creationId xmlns:a16="http://schemas.microsoft.com/office/drawing/2014/main" id="{939E11EC-DF35-48B1-A67C-8384F91C5EA1}"/>
                  </a:ext>
                </a:extLst>
              </p:cNvPr>
              <p:cNvSpPr/>
              <p:nvPr/>
            </p:nvSpPr>
            <p:spPr>
              <a:xfrm>
                <a:off x="8559172" y="1792368"/>
                <a:ext cx="1782121" cy="18000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Zookeeper</a:t>
                </a:r>
                <a:endParaRPr lang="ko-KR" altLang="en-US" sz="1200" dirty="0"/>
              </a:p>
            </p:txBody>
          </p:sp>
          <p:sp>
            <p:nvSpPr>
              <p:cNvPr id="27" name="모서리가 둥근 직사각형 68">
                <a:extLst>
                  <a:ext uri="{FF2B5EF4-FFF2-40B4-BE49-F238E27FC236}">
                    <a16:creationId xmlns:a16="http://schemas.microsoft.com/office/drawing/2014/main" id="{C30E22DB-801D-4526-AA2D-6A50C7BB35AB}"/>
                  </a:ext>
                </a:extLst>
              </p:cNvPr>
              <p:cNvSpPr/>
              <p:nvPr/>
            </p:nvSpPr>
            <p:spPr>
              <a:xfrm>
                <a:off x="8559172" y="2883059"/>
                <a:ext cx="1782000" cy="18000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Hive</a:t>
                </a: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62DCF8B6-DA70-416A-8851-0F1C5163EADA}"/>
                  </a:ext>
                </a:extLst>
              </p:cNvPr>
              <p:cNvSpPr/>
              <p:nvPr/>
            </p:nvSpPr>
            <p:spPr>
              <a:xfrm>
                <a:off x="8441475" y="3153006"/>
                <a:ext cx="2047528" cy="3319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</a:rPr>
                  <a:t>192.168.103.142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모서리가 둥근 직사각형 43">
                <a:extLst>
                  <a:ext uri="{FF2B5EF4-FFF2-40B4-BE49-F238E27FC236}">
                    <a16:creationId xmlns:a16="http://schemas.microsoft.com/office/drawing/2014/main" id="{8D9F7ED1-0CA7-4B6B-96DF-438239D17006}"/>
                  </a:ext>
                </a:extLst>
              </p:cNvPr>
              <p:cNvSpPr/>
              <p:nvPr/>
            </p:nvSpPr>
            <p:spPr>
              <a:xfrm>
                <a:off x="8559172" y="2053764"/>
                <a:ext cx="1782000" cy="18000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Spark(Worker)</a:t>
                </a:r>
              </a:p>
            </p:txBody>
          </p:sp>
          <p:sp>
            <p:nvSpPr>
              <p:cNvPr id="30" name="모서리가 둥근 직사각형 67">
                <a:extLst>
                  <a:ext uri="{FF2B5EF4-FFF2-40B4-BE49-F238E27FC236}">
                    <a16:creationId xmlns:a16="http://schemas.microsoft.com/office/drawing/2014/main" id="{E14AF210-8582-45B7-B1F7-E2C0B182F430}"/>
                  </a:ext>
                </a:extLst>
              </p:cNvPr>
              <p:cNvSpPr/>
              <p:nvPr/>
            </p:nvSpPr>
            <p:spPr>
              <a:xfrm>
                <a:off x="8559172" y="2333473"/>
                <a:ext cx="1782000" cy="18000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Data Node</a:t>
                </a:r>
                <a:endParaRPr lang="ko-KR" altLang="en-US" sz="1200" dirty="0"/>
              </a:p>
            </p:txBody>
          </p:sp>
          <p:sp>
            <p:nvSpPr>
              <p:cNvPr id="31" name="모서리가 둥근 직사각형 67">
                <a:extLst>
                  <a:ext uri="{FF2B5EF4-FFF2-40B4-BE49-F238E27FC236}">
                    <a16:creationId xmlns:a16="http://schemas.microsoft.com/office/drawing/2014/main" id="{A32DDA74-D463-4125-A424-97AA5C4A8B9B}"/>
                  </a:ext>
                </a:extLst>
              </p:cNvPr>
              <p:cNvSpPr/>
              <p:nvPr/>
            </p:nvSpPr>
            <p:spPr>
              <a:xfrm>
                <a:off x="8559172" y="2608000"/>
                <a:ext cx="1782000" cy="18000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Journal Node</a:t>
                </a:r>
                <a:endParaRPr lang="ko-KR" altLang="en-US" sz="1200" dirty="0"/>
              </a:p>
            </p:txBody>
          </p:sp>
          <p:sp>
            <p:nvSpPr>
              <p:cNvPr id="32" name="모서리가 둥근 직사각형 67">
                <a:extLst>
                  <a:ext uri="{FF2B5EF4-FFF2-40B4-BE49-F238E27FC236}">
                    <a16:creationId xmlns:a16="http://schemas.microsoft.com/office/drawing/2014/main" id="{3C7D9BC0-3FAE-454D-8B68-630A9D8C3F3A}"/>
                  </a:ext>
                </a:extLst>
              </p:cNvPr>
              <p:cNvSpPr/>
              <p:nvPr/>
            </p:nvSpPr>
            <p:spPr>
              <a:xfrm>
                <a:off x="8566917" y="1522443"/>
                <a:ext cx="1782000" cy="18000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Node Manager</a:t>
                </a:r>
                <a:endParaRPr lang="ko-KR" altLang="en-US" sz="1200" dirty="0"/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801629E-6E58-4CDD-A35D-5BC496CE425F}"/>
                </a:ext>
              </a:extLst>
            </p:cNvPr>
            <p:cNvGrpSpPr/>
            <p:nvPr/>
          </p:nvGrpSpPr>
          <p:grpSpPr>
            <a:xfrm>
              <a:off x="2811859" y="784970"/>
              <a:ext cx="2047528" cy="2578378"/>
              <a:chOff x="2811939" y="833013"/>
              <a:chExt cx="2047528" cy="2578378"/>
            </a:xfrm>
          </p:grpSpPr>
          <p:sp>
            <p:nvSpPr>
              <p:cNvPr id="13" name="모서리가 둥근 직사각형 8">
                <a:extLst>
                  <a:ext uri="{FF2B5EF4-FFF2-40B4-BE49-F238E27FC236}">
                    <a16:creationId xmlns:a16="http://schemas.microsoft.com/office/drawing/2014/main" id="{728A2AA7-E44A-4D74-AB7C-A19180601F37}"/>
                  </a:ext>
                </a:extLst>
              </p:cNvPr>
              <p:cNvSpPr/>
              <p:nvPr/>
            </p:nvSpPr>
            <p:spPr>
              <a:xfrm>
                <a:off x="2811939" y="833013"/>
                <a:ext cx="2047528" cy="2578378"/>
              </a:xfrm>
              <a:prstGeom prst="roundRect">
                <a:avLst/>
              </a:pr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EEFFB9-57AE-40B3-A678-B46391164FA0}"/>
                  </a:ext>
                </a:extLst>
              </p:cNvPr>
              <p:cNvSpPr txBox="1"/>
              <p:nvPr/>
            </p:nvSpPr>
            <p:spPr>
              <a:xfrm>
                <a:off x="2951902" y="951900"/>
                <a:ext cx="17676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</a:rPr>
                  <a:t>Server1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모서리가 둥근 직사각형 15">
                <a:extLst>
                  <a:ext uri="{FF2B5EF4-FFF2-40B4-BE49-F238E27FC236}">
                    <a16:creationId xmlns:a16="http://schemas.microsoft.com/office/drawing/2014/main" id="{09375000-ABE1-43BD-95A6-25C450952AD7}"/>
                  </a:ext>
                </a:extLst>
              </p:cNvPr>
              <p:cNvSpPr/>
              <p:nvPr/>
            </p:nvSpPr>
            <p:spPr>
              <a:xfrm>
                <a:off x="2942484" y="1352861"/>
                <a:ext cx="1782000" cy="18000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Name Node</a:t>
                </a:r>
                <a:endParaRPr lang="ko-KR" altLang="en-US" sz="1200" dirty="0"/>
              </a:p>
            </p:txBody>
          </p:sp>
          <p:sp>
            <p:nvSpPr>
              <p:cNvPr id="16" name="모서리가 둥근 직사각형 32">
                <a:extLst>
                  <a:ext uri="{FF2B5EF4-FFF2-40B4-BE49-F238E27FC236}">
                    <a16:creationId xmlns:a16="http://schemas.microsoft.com/office/drawing/2014/main" id="{30388FE6-B13E-4817-AFC6-FF2350632CB3}"/>
                  </a:ext>
                </a:extLst>
              </p:cNvPr>
              <p:cNvSpPr/>
              <p:nvPr/>
            </p:nvSpPr>
            <p:spPr>
              <a:xfrm>
                <a:off x="2935405" y="1631561"/>
                <a:ext cx="1782000" cy="18000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Resource Manager</a:t>
                </a:r>
                <a:endParaRPr lang="ko-KR" altLang="en-US" sz="1200" dirty="0"/>
              </a:p>
            </p:txBody>
          </p:sp>
          <p:sp>
            <p:nvSpPr>
              <p:cNvPr id="17" name="모서리가 둥근 직사각형 43">
                <a:extLst>
                  <a:ext uri="{FF2B5EF4-FFF2-40B4-BE49-F238E27FC236}">
                    <a16:creationId xmlns:a16="http://schemas.microsoft.com/office/drawing/2014/main" id="{53D4CFC8-E6D7-4C51-9F65-CD5A811936A4}"/>
                  </a:ext>
                </a:extLst>
              </p:cNvPr>
              <p:cNvSpPr/>
              <p:nvPr/>
            </p:nvSpPr>
            <p:spPr>
              <a:xfrm>
                <a:off x="2935405" y="2183643"/>
                <a:ext cx="1782000" cy="18000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Spark(Master)</a:t>
                </a:r>
              </a:p>
            </p:txBody>
          </p:sp>
          <p:sp>
            <p:nvSpPr>
              <p:cNvPr id="18" name="모서리가 둥근 직사각형 66">
                <a:extLst>
                  <a:ext uri="{FF2B5EF4-FFF2-40B4-BE49-F238E27FC236}">
                    <a16:creationId xmlns:a16="http://schemas.microsoft.com/office/drawing/2014/main" id="{0BEBD3CA-08CF-4175-A758-B805663CECA6}"/>
                  </a:ext>
                </a:extLst>
              </p:cNvPr>
              <p:cNvSpPr/>
              <p:nvPr/>
            </p:nvSpPr>
            <p:spPr>
              <a:xfrm>
                <a:off x="2935405" y="1912655"/>
                <a:ext cx="1782000" cy="18000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Zookeeper</a:t>
                </a:r>
                <a:endParaRPr lang="ko-KR" altLang="en-US" sz="1200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3A0B9D59-F29E-44CC-AD45-407E6D49296A}"/>
                  </a:ext>
                </a:extLst>
              </p:cNvPr>
              <p:cNvSpPr/>
              <p:nvPr/>
            </p:nvSpPr>
            <p:spPr>
              <a:xfrm>
                <a:off x="2811939" y="3061894"/>
                <a:ext cx="2047528" cy="3319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</a:rPr>
                  <a:t>192.168.103.143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모서리가 둥근 직사각형 43">
                <a:extLst>
                  <a:ext uri="{FF2B5EF4-FFF2-40B4-BE49-F238E27FC236}">
                    <a16:creationId xmlns:a16="http://schemas.microsoft.com/office/drawing/2014/main" id="{C7318B99-B671-4A6D-B970-D79D20B8D7A2}"/>
                  </a:ext>
                </a:extLst>
              </p:cNvPr>
              <p:cNvSpPr/>
              <p:nvPr/>
            </p:nvSpPr>
            <p:spPr>
              <a:xfrm>
                <a:off x="2935405" y="2465952"/>
                <a:ext cx="1782000" cy="18000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Data Node</a:t>
                </a:r>
              </a:p>
            </p:txBody>
          </p:sp>
          <p:sp>
            <p:nvSpPr>
              <p:cNvPr id="21" name="모서리가 둥근 직사각형 43">
                <a:extLst>
                  <a:ext uri="{FF2B5EF4-FFF2-40B4-BE49-F238E27FC236}">
                    <a16:creationId xmlns:a16="http://schemas.microsoft.com/office/drawing/2014/main" id="{82B570B7-7CC9-4E13-BB0D-7FE0F7D70ECB}"/>
                  </a:ext>
                </a:extLst>
              </p:cNvPr>
              <p:cNvSpPr/>
              <p:nvPr/>
            </p:nvSpPr>
            <p:spPr>
              <a:xfrm>
                <a:off x="2921006" y="2748258"/>
                <a:ext cx="1782000" cy="18000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Journal Node</a:t>
                </a: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24CC552-0B33-4489-A81E-07AA9E83FD97}"/>
                </a:ext>
              </a:extLst>
            </p:cNvPr>
            <p:cNvGrpSpPr/>
            <p:nvPr/>
          </p:nvGrpSpPr>
          <p:grpSpPr>
            <a:xfrm>
              <a:off x="2720737" y="4329448"/>
              <a:ext cx="2054728" cy="2400067"/>
              <a:chOff x="1947667" y="913882"/>
              <a:chExt cx="2054728" cy="2400067"/>
            </a:xfrm>
          </p:grpSpPr>
          <p:sp>
            <p:nvSpPr>
              <p:cNvPr id="35" name="모서리가 둥근 직사각형 33">
                <a:extLst>
                  <a:ext uri="{FF2B5EF4-FFF2-40B4-BE49-F238E27FC236}">
                    <a16:creationId xmlns:a16="http://schemas.microsoft.com/office/drawing/2014/main" id="{C87D3F5B-D1D1-47E3-9896-61970FC8D9E9}"/>
                  </a:ext>
                </a:extLst>
              </p:cNvPr>
              <p:cNvSpPr/>
              <p:nvPr/>
            </p:nvSpPr>
            <p:spPr>
              <a:xfrm>
                <a:off x="1954867" y="913883"/>
                <a:ext cx="2047528" cy="2400066"/>
              </a:xfrm>
              <a:prstGeom prst="roundRect">
                <a:avLst/>
              </a:pr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93CBE4F-C236-485E-89A1-434790973934}"/>
                  </a:ext>
                </a:extLst>
              </p:cNvPr>
              <p:cNvSpPr txBox="1"/>
              <p:nvPr/>
            </p:nvSpPr>
            <p:spPr>
              <a:xfrm>
                <a:off x="2094830" y="913882"/>
                <a:ext cx="17676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</a:rPr>
                  <a:t>Server3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모서리가 둥근 직사각형 35">
                <a:extLst>
                  <a:ext uri="{FF2B5EF4-FFF2-40B4-BE49-F238E27FC236}">
                    <a16:creationId xmlns:a16="http://schemas.microsoft.com/office/drawing/2014/main" id="{72EF79DE-3A78-451A-97BC-538358DE6842}"/>
                  </a:ext>
                </a:extLst>
              </p:cNvPr>
              <p:cNvSpPr/>
              <p:nvPr/>
            </p:nvSpPr>
            <p:spPr>
              <a:xfrm>
                <a:off x="2080431" y="1271741"/>
                <a:ext cx="1782000" cy="18000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Node Manager</a:t>
                </a:r>
              </a:p>
            </p:txBody>
          </p:sp>
          <p:sp>
            <p:nvSpPr>
              <p:cNvPr id="38" name="모서리가 둥근 직사각형 36">
                <a:extLst>
                  <a:ext uri="{FF2B5EF4-FFF2-40B4-BE49-F238E27FC236}">
                    <a16:creationId xmlns:a16="http://schemas.microsoft.com/office/drawing/2014/main" id="{5B52F829-B4F8-4A19-A73C-3282448FFB78}"/>
                  </a:ext>
                </a:extLst>
              </p:cNvPr>
              <p:cNvSpPr/>
              <p:nvPr/>
            </p:nvSpPr>
            <p:spPr>
              <a:xfrm>
                <a:off x="2080431" y="2006199"/>
                <a:ext cx="1782000" cy="18000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Data Node</a:t>
                </a:r>
              </a:p>
            </p:txBody>
          </p:sp>
          <p:sp>
            <p:nvSpPr>
              <p:cNvPr id="39" name="모서리가 둥근 직사각형 37">
                <a:extLst>
                  <a:ext uri="{FF2B5EF4-FFF2-40B4-BE49-F238E27FC236}">
                    <a16:creationId xmlns:a16="http://schemas.microsoft.com/office/drawing/2014/main" id="{A11CFE46-F3C3-4914-9799-017DC7B9D4A5}"/>
                  </a:ext>
                </a:extLst>
              </p:cNvPr>
              <p:cNvSpPr/>
              <p:nvPr/>
            </p:nvSpPr>
            <p:spPr>
              <a:xfrm>
                <a:off x="2080431" y="1514027"/>
                <a:ext cx="1782000" cy="18000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Zookeeper</a:t>
                </a: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626CC02D-2771-42A6-8658-624D04546F6E}"/>
                  </a:ext>
                </a:extLst>
              </p:cNvPr>
              <p:cNvSpPr/>
              <p:nvPr/>
            </p:nvSpPr>
            <p:spPr>
              <a:xfrm>
                <a:off x="1947667" y="2980976"/>
                <a:ext cx="2047528" cy="3319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</a:rPr>
                  <a:t>192.168.103.141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모서리가 둥근 직사각형 57">
                <a:extLst>
                  <a:ext uri="{FF2B5EF4-FFF2-40B4-BE49-F238E27FC236}">
                    <a16:creationId xmlns:a16="http://schemas.microsoft.com/office/drawing/2014/main" id="{0EDA5D7E-E290-4CAB-9C62-1EB0E66E6755}"/>
                  </a:ext>
                </a:extLst>
              </p:cNvPr>
              <p:cNvSpPr/>
              <p:nvPr/>
            </p:nvSpPr>
            <p:spPr>
              <a:xfrm>
                <a:off x="2087630" y="2491307"/>
                <a:ext cx="1782000" cy="18000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MySQL</a:t>
                </a:r>
              </a:p>
            </p:txBody>
          </p:sp>
          <p:sp>
            <p:nvSpPr>
              <p:cNvPr id="42" name="모서리가 둥근 직사각형 43">
                <a:extLst>
                  <a:ext uri="{FF2B5EF4-FFF2-40B4-BE49-F238E27FC236}">
                    <a16:creationId xmlns:a16="http://schemas.microsoft.com/office/drawing/2014/main" id="{1F71289C-DF85-4D7E-9BC4-01E7B10B58F1}"/>
                  </a:ext>
                </a:extLst>
              </p:cNvPr>
              <p:cNvSpPr/>
              <p:nvPr/>
            </p:nvSpPr>
            <p:spPr>
              <a:xfrm>
                <a:off x="2080431" y="1760113"/>
                <a:ext cx="1782000" cy="18000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Spark(Worker)</a:t>
                </a:r>
              </a:p>
            </p:txBody>
          </p:sp>
          <p:sp>
            <p:nvSpPr>
              <p:cNvPr id="43" name="모서리가 둥근 직사각형 57">
                <a:extLst>
                  <a:ext uri="{FF2B5EF4-FFF2-40B4-BE49-F238E27FC236}">
                    <a16:creationId xmlns:a16="http://schemas.microsoft.com/office/drawing/2014/main" id="{478EAE43-EA84-4A41-9A88-B861DE49C057}"/>
                  </a:ext>
                </a:extLst>
              </p:cNvPr>
              <p:cNvSpPr/>
              <p:nvPr/>
            </p:nvSpPr>
            <p:spPr>
              <a:xfrm>
                <a:off x="2080431" y="2732809"/>
                <a:ext cx="1782000" cy="18000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Sqoop</a:t>
                </a:r>
              </a:p>
            </p:txBody>
          </p:sp>
          <p:sp>
            <p:nvSpPr>
              <p:cNvPr id="44" name="모서리가 둥근 직사각형 57">
                <a:extLst>
                  <a:ext uri="{FF2B5EF4-FFF2-40B4-BE49-F238E27FC236}">
                    <a16:creationId xmlns:a16="http://schemas.microsoft.com/office/drawing/2014/main" id="{42FA7BE9-DE70-45A6-BAAB-F32306505211}"/>
                  </a:ext>
                </a:extLst>
              </p:cNvPr>
              <p:cNvSpPr/>
              <p:nvPr/>
            </p:nvSpPr>
            <p:spPr>
              <a:xfrm>
                <a:off x="2080431" y="2247701"/>
                <a:ext cx="1782000" cy="18000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Journal Node</a:t>
                </a: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89618882-5379-476E-A0EA-0CC9DFF2A0FF}"/>
                </a:ext>
              </a:extLst>
            </p:cNvPr>
            <p:cNvGrpSpPr/>
            <p:nvPr/>
          </p:nvGrpSpPr>
          <p:grpSpPr>
            <a:xfrm>
              <a:off x="6861855" y="4329946"/>
              <a:ext cx="2030542" cy="2399072"/>
              <a:chOff x="5169134" y="4331223"/>
              <a:chExt cx="2047528" cy="2399072"/>
            </a:xfrm>
          </p:grpSpPr>
          <p:sp>
            <p:nvSpPr>
              <p:cNvPr id="46" name="모서리가 둥근 직사각형 51">
                <a:extLst>
                  <a:ext uri="{FF2B5EF4-FFF2-40B4-BE49-F238E27FC236}">
                    <a16:creationId xmlns:a16="http://schemas.microsoft.com/office/drawing/2014/main" id="{3727F9D8-04A7-4AFE-8A83-A71624366008}"/>
                  </a:ext>
                </a:extLst>
              </p:cNvPr>
              <p:cNvSpPr/>
              <p:nvPr/>
            </p:nvSpPr>
            <p:spPr>
              <a:xfrm>
                <a:off x="5169134" y="4331225"/>
                <a:ext cx="2047528" cy="2399070"/>
              </a:xfrm>
              <a:prstGeom prst="roundRect">
                <a:avLst/>
              </a:pr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7BEEC50-720D-407D-A723-7CA1BB613DF7}"/>
                  </a:ext>
                </a:extLst>
              </p:cNvPr>
              <p:cNvSpPr txBox="1"/>
              <p:nvPr/>
            </p:nvSpPr>
            <p:spPr>
              <a:xfrm>
                <a:off x="5302143" y="4331223"/>
                <a:ext cx="17676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</a:rPr>
                  <a:t>Server4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모서리가 둥근 직사각형 57">
                <a:extLst>
                  <a:ext uri="{FF2B5EF4-FFF2-40B4-BE49-F238E27FC236}">
                    <a16:creationId xmlns:a16="http://schemas.microsoft.com/office/drawing/2014/main" id="{E84A2481-D2B8-47A6-8409-D67C895BD7B5}"/>
                  </a:ext>
                </a:extLst>
              </p:cNvPr>
              <p:cNvSpPr/>
              <p:nvPr/>
            </p:nvSpPr>
            <p:spPr>
              <a:xfrm>
                <a:off x="5309098" y="5099311"/>
                <a:ext cx="1767601" cy="278346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Data Node</a:t>
                </a: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8DEE8655-598C-4E56-AFE6-39ACBE608C65}"/>
                  </a:ext>
                </a:extLst>
              </p:cNvPr>
              <p:cNvSpPr/>
              <p:nvPr/>
            </p:nvSpPr>
            <p:spPr>
              <a:xfrm>
                <a:off x="5169134" y="6397819"/>
                <a:ext cx="2047528" cy="3319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</a:rPr>
                  <a:t>192.168.103.144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모서리가 둥근 직사각형 35">
                <a:extLst>
                  <a:ext uri="{FF2B5EF4-FFF2-40B4-BE49-F238E27FC236}">
                    <a16:creationId xmlns:a16="http://schemas.microsoft.com/office/drawing/2014/main" id="{C264B99B-DC37-46DC-8258-387D00A8F934}"/>
                  </a:ext>
                </a:extLst>
              </p:cNvPr>
              <p:cNvSpPr/>
              <p:nvPr/>
            </p:nvSpPr>
            <p:spPr>
              <a:xfrm>
                <a:off x="5313533" y="4715840"/>
                <a:ext cx="1767601" cy="278346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Node Manager</a:t>
                </a:r>
              </a:p>
            </p:txBody>
          </p:sp>
          <p:sp>
            <p:nvSpPr>
              <p:cNvPr id="52" name="모서리가 둥근 직사각형 43">
                <a:extLst>
                  <a:ext uri="{FF2B5EF4-FFF2-40B4-BE49-F238E27FC236}">
                    <a16:creationId xmlns:a16="http://schemas.microsoft.com/office/drawing/2014/main" id="{ED9F2201-6342-42CB-B791-80633EBFF98D}"/>
                  </a:ext>
                </a:extLst>
              </p:cNvPr>
              <p:cNvSpPr/>
              <p:nvPr/>
            </p:nvSpPr>
            <p:spPr>
              <a:xfrm>
                <a:off x="5309098" y="5487732"/>
                <a:ext cx="1767601" cy="278346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Spark(Worker)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41763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생성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8BB7E0B-1D0A-426F-A01A-835DE604F47E}"/>
              </a:ext>
            </a:extLst>
          </p:cNvPr>
          <p:cNvSpPr txBox="1"/>
          <p:nvPr/>
        </p:nvSpPr>
        <p:spPr>
          <a:xfrm>
            <a:off x="6330042" y="1331109"/>
            <a:ext cx="5166173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디스크 모양 아이콘 선택 후 보유하고 있는 </a:t>
            </a:r>
            <a:endParaRPr lang="ko-KR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ea typeface="맑은 고딕"/>
              </a:rPr>
              <a:t>CentOS</a:t>
            </a:r>
            <a:r>
              <a:rPr lang="ko-KR" altLang="en-US" dirty="0">
                <a:ea typeface="맑은 고딕"/>
              </a:rPr>
              <a:t> 7 </a:t>
            </a:r>
            <a:r>
              <a:rPr lang="ko-KR" altLang="en-US" dirty="0" err="1">
                <a:ea typeface="맑은 고딕"/>
              </a:rPr>
              <a:t>iso</a:t>
            </a:r>
            <a:r>
              <a:rPr lang="ko-KR" altLang="en-US" dirty="0">
                <a:ea typeface="맑은 고딕"/>
              </a:rPr>
              <a:t> 파일 선택</a:t>
            </a:r>
            <a:endParaRPr lang="ko-KR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ea typeface="맑은 고딕"/>
            </a:endParaRPr>
          </a:p>
        </p:txBody>
      </p:sp>
      <p:pic>
        <p:nvPicPr>
          <p:cNvPr id="11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CDAB539-F3D1-49EF-82B7-4508170EB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28" y="2314890"/>
            <a:ext cx="6008914" cy="265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325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생성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8BB7E0B-1D0A-426F-A01A-835DE604F47E}"/>
              </a:ext>
            </a:extLst>
          </p:cNvPr>
          <p:cNvSpPr txBox="1"/>
          <p:nvPr/>
        </p:nvSpPr>
        <p:spPr>
          <a:xfrm>
            <a:off x="6330042" y="1331109"/>
            <a:ext cx="5166173" cy="230832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네트워크 -&gt; 어댑터 1 -&gt;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다음에 연결됨 : NAT 선택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(어댑터 1 나머지 설정부분은 그대로)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6"/>
                </a:solidFill>
                <a:ea typeface="맑은 고딕"/>
              </a:rPr>
              <a:t>현재 네트워크는 Windows </a:t>
            </a:r>
            <a:r>
              <a:rPr lang="ko-KR" altLang="en-US" dirty="0" err="1">
                <a:solidFill>
                  <a:schemeClr val="accent6"/>
                </a:solidFill>
                <a:ea typeface="맑은 고딕"/>
              </a:rPr>
              <a:t>OS에</a:t>
            </a:r>
            <a:endParaRPr lang="ko-KR" altLang="en-US" dirty="0">
              <a:solidFill>
                <a:schemeClr val="accent6"/>
              </a:solidFill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6"/>
                </a:solidFill>
                <a:ea typeface="맑은 고딕"/>
              </a:rPr>
              <a:t>이더넷으로 연결되어 있는 상황 (LAN)</a:t>
            </a:r>
            <a:endParaRPr lang="ko-KR" altLang="ko-KR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ea typeface="맑은 고딕"/>
            </a:endParaRPr>
          </a:p>
        </p:txBody>
      </p:sp>
      <p:pic>
        <p:nvPicPr>
          <p:cNvPr id="12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08EA915-6DE2-42BC-B09A-52CDC5D24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49" y="2076689"/>
            <a:ext cx="4918842" cy="313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6919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생성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8BB7E0B-1D0A-426F-A01A-835DE604F47E}"/>
              </a:ext>
            </a:extLst>
          </p:cNvPr>
          <p:cNvSpPr txBox="1"/>
          <p:nvPr/>
        </p:nvSpPr>
        <p:spPr>
          <a:xfrm>
            <a:off x="6330042" y="1331109"/>
            <a:ext cx="5166173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어댑터 2 -&gt;</a:t>
            </a:r>
            <a:endParaRPr lang="ko-KR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다음에 연결됨을 </a:t>
            </a:r>
            <a:r>
              <a:rPr lang="ko-KR" altLang="en-US" dirty="0">
                <a:solidFill>
                  <a:srgbClr val="FF0000"/>
                </a:solidFill>
                <a:ea typeface="맑은 고딕"/>
              </a:rPr>
              <a:t>어댑터에 </a:t>
            </a:r>
            <a:r>
              <a:rPr lang="ko-KR" altLang="en-US" dirty="0" err="1">
                <a:solidFill>
                  <a:srgbClr val="FF0000"/>
                </a:solidFill>
                <a:ea typeface="맑은 고딕"/>
              </a:rPr>
              <a:t>브릿지</a:t>
            </a:r>
            <a:r>
              <a:rPr lang="ko-KR" altLang="en-US" dirty="0" err="1">
                <a:ea typeface="맑은 고딕"/>
              </a:rPr>
              <a:t>로</a:t>
            </a:r>
            <a:r>
              <a:rPr lang="ko-KR" altLang="en-US" dirty="0">
                <a:ea typeface="맑은 고딕"/>
              </a:rPr>
              <a:t> 선택,</a:t>
            </a:r>
            <a:endParaRPr lang="ko-KR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무작위 모드를 </a:t>
            </a:r>
            <a:r>
              <a:rPr lang="ko-KR" altLang="en-US" dirty="0">
                <a:solidFill>
                  <a:srgbClr val="FF0000"/>
                </a:solidFill>
                <a:ea typeface="맑은 고딕"/>
              </a:rPr>
              <a:t>모두 허용</a:t>
            </a:r>
            <a:r>
              <a:rPr lang="ko-KR" altLang="en-US" dirty="0">
                <a:ea typeface="맑은 고딕"/>
              </a:rPr>
              <a:t>으로 선택 후 확인</a:t>
            </a:r>
          </a:p>
        </p:txBody>
      </p:sp>
      <p:pic>
        <p:nvPicPr>
          <p:cNvPr id="12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08EA915-6DE2-42BC-B09A-52CDC5D24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49" y="2076689"/>
            <a:ext cx="4918842" cy="313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570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생성</a:t>
              </a:r>
            </a:p>
          </p:txBody>
        </p:sp>
      </p:grpSp>
      <p:pic>
        <p:nvPicPr>
          <p:cNvPr id="11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3106269-48E6-4647-8270-00DEB2CB9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49" y="2076688"/>
            <a:ext cx="4918842" cy="313446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70914F-54D8-4DB1-823E-99D498F15A6E}"/>
              </a:ext>
            </a:extLst>
          </p:cNvPr>
          <p:cNvSpPr/>
          <p:nvPr/>
        </p:nvSpPr>
        <p:spPr>
          <a:xfrm>
            <a:off x="1534737" y="2443360"/>
            <a:ext cx="397329" cy="342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4CF8F4-2F2A-4855-B4FA-B7E3EFC605EC}"/>
              </a:ext>
            </a:extLst>
          </p:cNvPr>
          <p:cNvSpPr txBox="1"/>
          <p:nvPr/>
        </p:nvSpPr>
        <p:spPr>
          <a:xfrm>
            <a:off x="6330042" y="1331109"/>
            <a:ext cx="5508809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가상 머신 생성 후 </a:t>
            </a:r>
            <a:r>
              <a:rPr lang="ko-KR" altLang="en-US" b="1" dirty="0">
                <a:solidFill>
                  <a:srgbClr val="FF0000"/>
                </a:solidFill>
                <a:ea typeface="맑은 고딕"/>
              </a:rPr>
              <a:t>시작</a:t>
            </a:r>
            <a:r>
              <a:rPr lang="ko-KR" altLang="en-US" dirty="0">
                <a:solidFill>
                  <a:srgbClr val="FF0000"/>
                </a:solidFill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선택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(나머지 설정 부분은 그대로 한 후 '만들기' 선택)</a:t>
            </a:r>
            <a:endParaRPr lang="ko-KR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62291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생성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8BB7E0B-1D0A-426F-A01A-835DE604F47E}"/>
              </a:ext>
            </a:extLst>
          </p:cNvPr>
          <p:cNvSpPr txBox="1"/>
          <p:nvPr/>
        </p:nvSpPr>
        <p:spPr>
          <a:xfrm>
            <a:off x="6330042" y="1331109"/>
            <a:ext cx="5508809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시작 후 </a:t>
            </a:r>
            <a:r>
              <a:rPr lang="ko-KR" altLang="en-US" dirty="0" err="1">
                <a:ea typeface="맑은 고딕"/>
              </a:rPr>
              <a:t>Install</a:t>
            </a:r>
            <a:r>
              <a:rPr lang="ko-KR" altLang="en-US" dirty="0">
                <a:ea typeface="맑은 고딕"/>
              </a:rPr>
              <a:t> 키보드를 이용해 </a:t>
            </a:r>
            <a:r>
              <a:rPr lang="ko-KR" altLang="en-US" dirty="0" err="1">
                <a:ea typeface="맑은 고딕"/>
              </a:rPr>
              <a:t>Ins</a:t>
            </a:r>
            <a:r>
              <a:rPr lang="en-US" altLang="ko-KR" dirty="0">
                <a:ea typeface="맑은 고딕"/>
              </a:rPr>
              <a:t>ta</a:t>
            </a:r>
            <a:r>
              <a:rPr lang="ko-KR" altLang="en-US" dirty="0" err="1">
                <a:ea typeface="맑은 고딕"/>
              </a:rPr>
              <a:t>ll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CentOS</a:t>
            </a:r>
            <a:r>
              <a:rPr lang="ko-KR" altLang="en-US" dirty="0">
                <a:ea typeface="맑은 고딕"/>
              </a:rPr>
              <a:t> 7선택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ko-KR" dirty="0">
              <a:ea typeface="맑은 고딕"/>
            </a:endParaRPr>
          </a:p>
        </p:txBody>
      </p:sp>
      <p:pic>
        <p:nvPicPr>
          <p:cNvPr id="12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13E3730-E709-4DCD-97D3-CE440FE63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81" y="1849320"/>
            <a:ext cx="4040577" cy="3589197"/>
          </a:xfrm>
          <a:prstGeom prst="rect">
            <a:avLst/>
          </a:prstGeom>
        </p:spPr>
      </p:pic>
      <p:pic>
        <p:nvPicPr>
          <p:cNvPr id="14" name="그림 10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A0BA6539-BDB9-4A9A-A075-8C0CE6FF8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81" y="1849319"/>
            <a:ext cx="4040577" cy="358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755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생성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8BB7E0B-1D0A-426F-A01A-835DE604F47E}"/>
              </a:ext>
            </a:extLst>
          </p:cNvPr>
          <p:cNvSpPr txBox="1"/>
          <p:nvPr/>
        </p:nvSpPr>
        <p:spPr>
          <a:xfrm>
            <a:off x="6330042" y="1331109"/>
            <a:ext cx="550880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설치 진행 중</a:t>
            </a:r>
            <a:endParaRPr lang="ko-KR" altLang="ko-KR" dirty="0">
              <a:ea typeface="맑은 고딕"/>
            </a:endParaRPr>
          </a:p>
        </p:txBody>
      </p:sp>
      <p:pic>
        <p:nvPicPr>
          <p:cNvPr id="14" name="그림 10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EA6A46D-8F99-4AC5-8D8C-61F5EFBC2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81" y="1849319"/>
            <a:ext cx="4040577" cy="358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499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생성</a:t>
              </a:r>
            </a:p>
          </p:txBody>
        </p:sp>
      </p:grpSp>
      <p:pic>
        <p:nvPicPr>
          <p:cNvPr id="11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BCE4C1B-313D-4FED-9DB7-A6BF3AF87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81" y="1849319"/>
            <a:ext cx="4040577" cy="35891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29C374-A4B4-4C84-8777-DFED5A9DBA90}"/>
              </a:ext>
            </a:extLst>
          </p:cNvPr>
          <p:cNvSpPr txBox="1"/>
          <p:nvPr/>
        </p:nvSpPr>
        <p:spPr>
          <a:xfrm>
            <a:off x="6330042" y="1331109"/>
            <a:ext cx="5508809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언어 설정 : 한국어 선택 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  <a:ea typeface="맑은 고딕"/>
              </a:rPr>
              <a:t>계속 진행</a:t>
            </a:r>
            <a:r>
              <a:rPr lang="ko-KR" altLang="en-US" dirty="0">
                <a:ea typeface="맑은 고딕"/>
              </a:rPr>
              <a:t> 선택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ko-KR" dirty="0">
              <a:ea typeface="맑은 고딕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9CAE58-9478-4D23-82E9-2FBC3B80F6D5}"/>
              </a:ext>
            </a:extLst>
          </p:cNvPr>
          <p:cNvSpPr/>
          <p:nvPr/>
        </p:nvSpPr>
        <p:spPr>
          <a:xfrm>
            <a:off x="4338346" y="5119367"/>
            <a:ext cx="478100" cy="1973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3896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생성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29C374-A4B4-4C84-8777-DFED5A9DBA90}"/>
              </a:ext>
            </a:extLst>
          </p:cNvPr>
          <p:cNvSpPr txBox="1"/>
          <p:nvPr/>
        </p:nvSpPr>
        <p:spPr>
          <a:xfrm>
            <a:off x="6330042" y="1331109"/>
            <a:ext cx="550880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키보드 선택</a:t>
            </a:r>
            <a:endParaRPr lang="ko-KR" altLang="ko-KR" dirty="0">
              <a:ea typeface="맑은 고딕"/>
            </a:endParaRPr>
          </a:p>
        </p:txBody>
      </p:sp>
      <p:pic>
        <p:nvPicPr>
          <p:cNvPr id="13" name="그림 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0EC5817-68AE-492C-B3B2-CC9D661DB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81" y="1849319"/>
            <a:ext cx="4040577" cy="358919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4B5BE2-31C0-4112-A14E-5D9629FE1BB7}"/>
              </a:ext>
            </a:extLst>
          </p:cNvPr>
          <p:cNvSpPr/>
          <p:nvPr/>
        </p:nvSpPr>
        <p:spPr>
          <a:xfrm>
            <a:off x="3196996" y="2686442"/>
            <a:ext cx="681321" cy="2523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03053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생성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29C374-A4B4-4C84-8777-DFED5A9DBA90}"/>
              </a:ext>
            </a:extLst>
          </p:cNvPr>
          <p:cNvSpPr txBox="1"/>
          <p:nvPr/>
        </p:nvSpPr>
        <p:spPr>
          <a:xfrm>
            <a:off x="6330042" y="1331109"/>
            <a:ext cx="5508809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"+"  선택</a:t>
            </a:r>
            <a:endParaRPr lang="en-US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키보드 레이아웃 중 영어(미국) 선택 후 추가  </a:t>
            </a:r>
          </a:p>
        </p:txBody>
      </p:sp>
      <p:pic>
        <p:nvPicPr>
          <p:cNvPr id="14" name="그림 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3CD1075-6858-40B3-AFB0-7E0838095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80" y="1849318"/>
            <a:ext cx="4040577" cy="358919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C5D32F6-F797-480C-B59B-59807AC60EDC}"/>
              </a:ext>
            </a:extLst>
          </p:cNvPr>
          <p:cNvSpPr/>
          <p:nvPr/>
        </p:nvSpPr>
        <p:spPr>
          <a:xfrm>
            <a:off x="958381" y="4685513"/>
            <a:ext cx="164125" cy="1621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EAAD29-FBCD-4A01-B423-09BC6CC319ED}"/>
              </a:ext>
            </a:extLst>
          </p:cNvPr>
          <p:cNvSpPr/>
          <p:nvPr/>
        </p:nvSpPr>
        <p:spPr>
          <a:xfrm>
            <a:off x="3208040" y="4455450"/>
            <a:ext cx="376120" cy="1796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6451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생성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29C374-A4B4-4C84-8777-DFED5A9DBA90}"/>
              </a:ext>
            </a:extLst>
          </p:cNvPr>
          <p:cNvSpPr txBox="1"/>
          <p:nvPr/>
        </p:nvSpPr>
        <p:spPr>
          <a:xfrm>
            <a:off x="6330042" y="1331109"/>
            <a:ext cx="5508809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위로 이동 버튼을 이용해</a:t>
            </a:r>
            <a:endParaRPr lang="en-US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영어(미국) 키보드 레이아웃을 한국어 위로 이동 후 완료 선택 </a:t>
            </a:r>
          </a:p>
        </p:txBody>
      </p:sp>
      <p:pic>
        <p:nvPicPr>
          <p:cNvPr id="13" name="그림 10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3A34F8B-AA08-4D99-A9A3-7334D5413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80" y="1849317"/>
            <a:ext cx="4040577" cy="358919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9FB9724-1FC9-4695-93A6-393DC0C385D0}"/>
              </a:ext>
            </a:extLst>
          </p:cNvPr>
          <p:cNvSpPr/>
          <p:nvPr/>
        </p:nvSpPr>
        <p:spPr>
          <a:xfrm>
            <a:off x="853026" y="2225630"/>
            <a:ext cx="339873" cy="1760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BCCE72F-5BCD-461C-8D0B-950200642AC6}"/>
              </a:ext>
            </a:extLst>
          </p:cNvPr>
          <p:cNvSpPr/>
          <p:nvPr/>
        </p:nvSpPr>
        <p:spPr>
          <a:xfrm>
            <a:off x="1270047" y="4663578"/>
            <a:ext cx="203664" cy="191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665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36FD1B-F4B2-4F94-9622-00E81CB87CA2}"/>
              </a:ext>
            </a:extLst>
          </p:cNvPr>
          <p:cNvSpPr/>
          <p:nvPr/>
        </p:nvSpPr>
        <p:spPr>
          <a:xfrm rot="3326733" flipV="1">
            <a:off x="7039821" y="3552945"/>
            <a:ext cx="2812569" cy="13798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03D399F-351D-4294-B407-261E290ED2F9}"/>
              </a:ext>
            </a:extLst>
          </p:cNvPr>
          <p:cNvSpPr/>
          <p:nvPr/>
        </p:nvSpPr>
        <p:spPr>
          <a:xfrm rot="8182104">
            <a:off x="5503091" y="3644033"/>
            <a:ext cx="2812569" cy="13798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995D560-1791-4015-A9E8-8B7E9AE3C5D1}"/>
              </a:ext>
            </a:extLst>
          </p:cNvPr>
          <p:cNvSpPr/>
          <p:nvPr/>
        </p:nvSpPr>
        <p:spPr>
          <a:xfrm rot="937558" flipV="1">
            <a:off x="4215857" y="3573124"/>
            <a:ext cx="4769557" cy="1492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E1AAC28-FDE7-4622-84A3-AE8E17278E84}"/>
              </a:ext>
            </a:extLst>
          </p:cNvPr>
          <p:cNvSpPr/>
          <p:nvPr/>
        </p:nvSpPr>
        <p:spPr>
          <a:xfrm>
            <a:off x="4722903" y="2470798"/>
            <a:ext cx="2812569" cy="13798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E042D9DE-2662-48E8-B126-B6375FB7D462}"/>
              </a:ext>
            </a:extLst>
          </p:cNvPr>
          <p:cNvSpPr txBox="1"/>
          <p:nvPr/>
        </p:nvSpPr>
        <p:spPr>
          <a:xfrm>
            <a:off x="163902" y="68055"/>
            <a:ext cx="81217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1.4 System Diagram (Ambari)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995D560-1791-4015-A9E8-8B7E9AE3C5D1}"/>
              </a:ext>
            </a:extLst>
          </p:cNvPr>
          <p:cNvSpPr/>
          <p:nvPr/>
        </p:nvSpPr>
        <p:spPr>
          <a:xfrm rot="20662442">
            <a:off x="2922339" y="3651031"/>
            <a:ext cx="4769557" cy="1492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03D399F-351D-4294-B407-261E290ED2F9}"/>
              </a:ext>
            </a:extLst>
          </p:cNvPr>
          <p:cNvSpPr/>
          <p:nvPr/>
        </p:nvSpPr>
        <p:spPr>
          <a:xfrm rot="2782104">
            <a:off x="3940946" y="3746270"/>
            <a:ext cx="2812569" cy="13798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236FD1B-F4B2-4F94-9622-00E81CB87CA2}"/>
              </a:ext>
            </a:extLst>
          </p:cNvPr>
          <p:cNvSpPr/>
          <p:nvPr/>
        </p:nvSpPr>
        <p:spPr>
          <a:xfrm rot="18273267">
            <a:off x="2338700" y="3366297"/>
            <a:ext cx="2812569" cy="13798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6628CDB-A864-45DA-A107-E11DD6C3311C}"/>
              </a:ext>
            </a:extLst>
          </p:cNvPr>
          <p:cNvGrpSpPr/>
          <p:nvPr/>
        </p:nvGrpSpPr>
        <p:grpSpPr>
          <a:xfrm>
            <a:off x="8575362" y="4157597"/>
            <a:ext cx="2091473" cy="2561795"/>
            <a:chOff x="8441476" y="4114104"/>
            <a:chExt cx="2091473" cy="2520373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8441476" y="4114104"/>
              <a:ext cx="2047528" cy="2520373"/>
            </a:xfrm>
            <a:prstGeom prst="roundRect">
              <a:avLst/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581437" y="4153616"/>
              <a:ext cx="1767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Data Node 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8581437" y="4561381"/>
              <a:ext cx="1767601" cy="27834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/>
                <a:t>DataNode</a:t>
              </a:r>
              <a:endParaRPr lang="en-US" altLang="ko-KR" sz="1200" dirty="0"/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8581436" y="4916021"/>
              <a:ext cx="1767601" cy="27834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Node Manager</a:t>
              </a: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8581436" y="5270661"/>
              <a:ext cx="1767601" cy="27834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Spark History Server</a:t>
              </a:r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8581435" y="5625301"/>
              <a:ext cx="1767601" cy="27834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Zeppelin Notebook</a:t>
              </a: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8485421" y="6294305"/>
              <a:ext cx="2047528" cy="331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192.168.103.155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DF89BC0-8F1B-436C-9405-AA4D1CED1363}"/>
              </a:ext>
            </a:extLst>
          </p:cNvPr>
          <p:cNvGrpSpPr/>
          <p:nvPr/>
        </p:nvGrpSpPr>
        <p:grpSpPr>
          <a:xfrm>
            <a:off x="2926997" y="1086435"/>
            <a:ext cx="2056765" cy="2303254"/>
            <a:chOff x="2962435" y="933655"/>
            <a:chExt cx="2056765" cy="2303254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2971672" y="933656"/>
              <a:ext cx="2047528" cy="2303253"/>
            </a:xfrm>
            <a:prstGeom prst="roundRect">
              <a:avLst/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111635" y="933655"/>
              <a:ext cx="1767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Name Node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3102217" y="1370847"/>
              <a:ext cx="1786435" cy="27834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/>
                <a:t>NameNode</a:t>
              </a:r>
              <a:endParaRPr lang="ko-KR" altLang="en-US" sz="1200" dirty="0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097115" y="1759991"/>
              <a:ext cx="1782121" cy="274705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Resource Manager</a:t>
              </a:r>
              <a:endParaRPr lang="ko-KR" altLang="en-US" sz="1200" dirty="0"/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3095140" y="2145494"/>
              <a:ext cx="1782121" cy="274705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Zookeeper Server</a:t>
              </a:r>
              <a:endParaRPr lang="ko-KR" altLang="en-US" sz="1200" dirty="0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2962435" y="2864064"/>
              <a:ext cx="2047528" cy="331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192.168.103.151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47" name="모서리가 둥근 직사각형 66">
              <a:extLst>
                <a:ext uri="{FF2B5EF4-FFF2-40B4-BE49-F238E27FC236}">
                  <a16:creationId xmlns:a16="http://schemas.microsoft.com/office/drawing/2014/main" id="{E3AA9FC6-6401-48CC-812B-89D9A9938FFF}"/>
                </a:ext>
              </a:extLst>
            </p:cNvPr>
            <p:cNvSpPr/>
            <p:nvPr/>
          </p:nvSpPr>
          <p:spPr>
            <a:xfrm>
              <a:off x="3095139" y="2526389"/>
              <a:ext cx="1782121" cy="274705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History Server</a:t>
              </a:r>
              <a:endParaRPr lang="ko-KR" altLang="en-US" sz="1200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C069D64-011F-4934-9FFC-FBDFFF5496BC}"/>
              </a:ext>
            </a:extLst>
          </p:cNvPr>
          <p:cNvGrpSpPr/>
          <p:nvPr/>
        </p:nvGrpSpPr>
        <p:grpSpPr>
          <a:xfrm>
            <a:off x="1395499" y="4163851"/>
            <a:ext cx="2062044" cy="2533539"/>
            <a:chOff x="1726462" y="4114105"/>
            <a:chExt cx="2062044" cy="2520371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1740978" y="4114105"/>
              <a:ext cx="2047528" cy="2520371"/>
            </a:xfrm>
            <a:prstGeom prst="roundRect">
              <a:avLst/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80940" y="4153616"/>
              <a:ext cx="1767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Data Node 1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1880941" y="4561852"/>
              <a:ext cx="1767601" cy="27834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/>
                <a:t>DataNode</a:t>
              </a:r>
              <a:endParaRPr lang="en-US" altLang="ko-KR" sz="1200" dirty="0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1880941" y="4916492"/>
              <a:ext cx="1767601" cy="27834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Node Manager</a:t>
              </a: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1880941" y="5271132"/>
              <a:ext cx="1767601" cy="27834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Zookeeper Server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1BFD3A3-7009-497B-8FE3-4102F984D2F8}"/>
                </a:ext>
              </a:extLst>
            </p:cNvPr>
            <p:cNvSpPr/>
            <p:nvPr/>
          </p:nvSpPr>
          <p:spPr>
            <a:xfrm>
              <a:off x="1726462" y="6295668"/>
              <a:ext cx="2047528" cy="331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192.168.103.153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8D5943-0008-471A-A42D-A260AD08C15D}"/>
              </a:ext>
            </a:extLst>
          </p:cNvPr>
          <p:cNvGrpSpPr/>
          <p:nvPr/>
        </p:nvGrpSpPr>
        <p:grpSpPr>
          <a:xfrm>
            <a:off x="5059617" y="4155467"/>
            <a:ext cx="2047530" cy="2566057"/>
            <a:chOff x="5162177" y="4114105"/>
            <a:chExt cx="2047530" cy="2520373"/>
          </a:xfrm>
        </p:grpSpPr>
        <p:sp>
          <p:nvSpPr>
            <p:cNvPr id="52" name="모서리가 둥근 직사각형 51"/>
            <p:cNvSpPr/>
            <p:nvPr/>
          </p:nvSpPr>
          <p:spPr>
            <a:xfrm>
              <a:off x="5162179" y="4114105"/>
              <a:ext cx="2047528" cy="2520373"/>
            </a:xfrm>
            <a:prstGeom prst="roundRect">
              <a:avLst/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302141" y="4153616"/>
              <a:ext cx="1767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Data Node 2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7" name="모서리가 둥근 직사각형 56"/>
            <p:cNvSpPr/>
            <p:nvPr/>
          </p:nvSpPr>
          <p:spPr>
            <a:xfrm>
              <a:off x="5302143" y="4561381"/>
              <a:ext cx="1767601" cy="27834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/>
                <a:t>DataNode</a:t>
              </a:r>
              <a:endParaRPr lang="en-US" altLang="ko-KR" sz="1200" dirty="0"/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5302142" y="4916021"/>
              <a:ext cx="1767601" cy="27834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Node Manager</a:t>
              </a: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5162177" y="6294539"/>
              <a:ext cx="2047528" cy="3327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192.168.103.154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55" name="모서리가 둥근 직사각형 57">
              <a:extLst>
                <a:ext uri="{FF2B5EF4-FFF2-40B4-BE49-F238E27FC236}">
                  <a16:creationId xmlns:a16="http://schemas.microsoft.com/office/drawing/2014/main" id="{EDCD08D0-D0E1-4A17-B133-DED615938C66}"/>
                </a:ext>
              </a:extLst>
            </p:cNvPr>
            <p:cNvSpPr/>
            <p:nvPr/>
          </p:nvSpPr>
          <p:spPr>
            <a:xfrm>
              <a:off x="5304226" y="5270771"/>
              <a:ext cx="1767601" cy="27834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Hive Server 2</a:t>
              </a:r>
            </a:p>
          </p:txBody>
        </p:sp>
        <p:sp>
          <p:nvSpPr>
            <p:cNvPr id="56" name="모서리가 둥근 직사각형 57">
              <a:extLst>
                <a:ext uri="{FF2B5EF4-FFF2-40B4-BE49-F238E27FC236}">
                  <a16:creationId xmlns:a16="http://schemas.microsoft.com/office/drawing/2014/main" id="{2F6900AC-6E05-4F53-8364-54A4D98026CD}"/>
                </a:ext>
              </a:extLst>
            </p:cNvPr>
            <p:cNvSpPr/>
            <p:nvPr/>
          </p:nvSpPr>
          <p:spPr>
            <a:xfrm>
              <a:off x="5302142" y="5620709"/>
              <a:ext cx="1767601" cy="27834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/>
                <a:t>WebHCat</a:t>
              </a:r>
              <a:r>
                <a:rPr lang="en-US" altLang="ko-KR" sz="1200" dirty="0"/>
                <a:t> Server</a:t>
              </a:r>
            </a:p>
          </p:txBody>
        </p:sp>
        <p:sp>
          <p:nvSpPr>
            <p:cNvPr id="59" name="모서리가 둥근 직사각형 57">
              <a:extLst>
                <a:ext uri="{FF2B5EF4-FFF2-40B4-BE49-F238E27FC236}">
                  <a16:creationId xmlns:a16="http://schemas.microsoft.com/office/drawing/2014/main" id="{2A24333D-CA64-4CCD-B3AD-6D0CA6EDB319}"/>
                </a:ext>
              </a:extLst>
            </p:cNvPr>
            <p:cNvSpPr/>
            <p:nvPr/>
          </p:nvSpPr>
          <p:spPr>
            <a:xfrm>
              <a:off x="5302141" y="5989615"/>
              <a:ext cx="1767601" cy="27834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Hive </a:t>
              </a:r>
              <a:r>
                <a:rPr lang="en-US" altLang="ko-KR" sz="1200" dirty="0" err="1"/>
                <a:t>Metastore</a:t>
              </a:r>
              <a:endParaRPr lang="en-US" altLang="ko-KR" sz="12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AF7AE4F-D75F-42C7-AE73-9049038DD6AE}"/>
              </a:ext>
            </a:extLst>
          </p:cNvPr>
          <p:cNvGrpSpPr/>
          <p:nvPr/>
        </p:nvGrpSpPr>
        <p:grpSpPr>
          <a:xfrm>
            <a:off x="7200492" y="1075004"/>
            <a:ext cx="2063115" cy="2315954"/>
            <a:chOff x="6856107" y="933655"/>
            <a:chExt cx="2063115" cy="2315954"/>
          </a:xfrm>
        </p:grpSpPr>
        <p:sp>
          <p:nvSpPr>
            <p:cNvPr id="63" name="모서리가 둥근 직사각형 62"/>
            <p:cNvSpPr/>
            <p:nvPr/>
          </p:nvSpPr>
          <p:spPr>
            <a:xfrm>
              <a:off x="6871694" y="946355"/>
              <a:ext cx="2047528" cy="2303254"/>
            </a:xfrm>
            <a:prstGeom prst="roundRect">
              <a:avLst/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005307" y="933655"/>
              <a:ext cx="1767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chemeClr val="bg1"/>
                  </a:solidFill>
                </a:rPr>
                <a:t>SName</a:t>
              </a:r>
              <a:r>
                <a:rPr lang="en-US" altLang="ko-KR" b="1" dirty="0">
                  <a:solidFill>
                    <a:schemeClr val="bg1"/>
                  </a:solidFill>
                </a:rPr>
                <a:t> Node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6856107" y="2870314"/>
              <a:ext cx="2047528" cy="331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192.168.103.152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48" name="모서리가 둥근 직사각형 15">
              <a:extLst>
                <a:ext uri="{FF2B5EF4-FFF2-40B4-BE49-F238E27FC236}">
                  <a16:creationId xmlns:a16="http://schemas.microsoft.com/office/drawing/2014/main" id="{D37E95B0-EF74-4C8A-9F66-720CD6C2233B}"/>
                </a:ext>
              </a:extLst>
            </p:cNvPr>
            <p:cNvSpPr/>
            <p:nvPr/>
          </p:nvSpPr>
          <p:spPr>
            <a:xfrm>
              <a:off x="7005307" y="1370847"/>
              <a:ext cx="1786435" cy="27834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/>
                <a:t>SNameNode</a:t>
              </a:r>
              <a:endParaRPr lang="ko-KR" altLang="en-US" sz="1200" dirty="0"/>
            </a:p>
          </p:txBody>
        </p:sp>
        <p:sp>
          <p:nvSpPr>
            <p:cNvPr id="49" name="모서리가 둥근 직사각형 66">
              <a:extLst>
                <a:ext uri="{FF2B5EF4-FFF2-40B4-BE49-F238E27FC236}">
                  <a16:creationId xmlns:a16="http://schemas.microsoft.com/office/drawing/2014/main" id="{C62F8294-9832-4AF2-812C-297FCE13633F}"/>
                </a:ext>
              </a:extLst>
            </p:cNvPr>
            <p:cNvSpPr/>
            <p:nvPr/>
          </p:nvSpPr>
          <p:spPr>
            <a:xfrm>
              <a:off x="6988810" y="1755382"/>
              <a:ext cx="1782121" cy="274705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Zookeeper Server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287807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생성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29C374-A4B4-4C84-8777-DFED5A9DBA90}"/>
              </a:ext>
            </a:extLst>
          </p:cNvPr>
          <p:cNvSpPr txBox="1"/>
          <p:nvPr/>
        </p:nvSpPr>
        <p:spPr>
          <a:xfrm>
            <a:off x="6330042" y="1331109"/>
            <a:ext cx="5508809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ATA VBOX </a:t>
            </a:r>
            <a:r>
              <a:rPr lang="ko-KR" altLang="en-US" dirty="0" err="1">
                <a:ea typeface="맑은 고딕"/>
              </a:rPr>
              <a:t>HARDDISK를</a:t>
            </a:r>
            <a:r>
              <a:rPr lang="ko-KR" altLang="en-US" dirty="0">
                <a:ea typeface="맑은 고딕"/>
              </a:rPr>
              <a:t> 선택 -&gt;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기타 저장소 옵션 밑에 있는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  <a:ea typeface="맑은 고딕"/>
              </a:rPr>
              <a:t>파티션을 설정합니다</a:t>
            </a:r>
            <a:r>
              <a:rPr lang="ko-KR" altLang="en-US" dirty="0">
                <a:ea typeface="맑은 고딕"/>
              </a:rPr>
              <a:t> 선택 후 완료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ea typeface="맑은 고딕"/>
            </a:endParaRPr>
          </a:p>
        </p:txBody>
      </p:sp>
      <p:pic>
        <p:nvPicPr>
          <p:cNvPr id="14" name="그림 1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CC78B685-4D4A-440D-9176-60683A8BB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80" y="1849317"/>
            <a:ext cx="4040577" cy="358919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EDE6E22-8DA9-4F7F-A31D-44C6AABC0101}"/>
              </a:ext>
            </a:extLst>
          </p:cNvPr>
          <p:cNvSpPr/>
          <p:nvPr/>
        </p:nvSpPr>
        <p:spPr>
          <a:xfrm>
            <a:off x="845981" y="2223861"/>
            <a:ext cx="379186" cy="1796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6736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생성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29C374-A4B4-4C84-8777-DFED5A9DBA90}"/>
              </a:ext>
            </a:extLst>
          </p:cNvPr>
          <p:cNvSpPr txBox="1"/>
          <p:nvPr/>
        </p:nvSpPr>
        <p:spPr>
          <a:xfrm>
            <a:off x="6330042" y="1331109"/>
            <a:ext cx="5758957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파티션을 직접 조정할 수 있는 화면</a:t>
            </a:r>
            <a:endParaRPr lang="ko-KR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"+" 버튼을 선택해 디렉토리 별로 용량을 직접 선택 </a:t>
            </a:r>
            <a:endParaRPr lang="ko-KR" altLang="ko-KR" dirty="0">
              <a:ea typeface="맑은 고딕"/>
            </a:endParaRPr>
          </a:p>
        </p:txBody>
      </p:sp>
      <p:pic>
        <p:nvPicPr>
          <p:cNvPr id="13" name="그림 1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BD32ED2-8033-4599-9639-A252F8731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80" y="1849316"/>
            <a:ext cx="4040577" cy="358919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A8B2D5-5082-4EC9-97A0-40F3FC8EE6CC}"/>
              </a:ext>
            </a:extLst>
          </p:cNvPr>
          <p:cNvSpPr/>
          <p:nvPr/>
        </p:nvSpPr>
        <p:spPr>
          <a:xfrm>
            <a:off x="874044" y="4696735"/>
            <a:ext cx="216194" cy="203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2199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생성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29C374-A4B4-4C84-8777-DFED5A9DBA90}"/>
              </a:ext>
            </a:extLst>
          </p:cNvPr>
          <p:cNvSpPr txBox="1"/>
          <p:nvPr/>
        </p:nvSpPr>
        <p:spPr>
          <a:xfrm>
            <a:off x="6330042" y="1331109"/>
            <a:ext cx="5758957" cy="286232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[ /</a:t>
            </a:r>
            <a:r>
              <a:rPr lang="ko-KR" altLang="en-US" dirty="0" err="1">
                <a:ea typeface="맑은 고딕"/>
              </a:rPr>
              <a:t>home</a:t>
            </a:r>
            <a:r>
              <a:rPr lang="ko-KR" altLang="en-US" dirty="0">
                <a:ea typeface="맑은 고딕"/>
              </a:rPr>
              <a:t> ] : 31.8 </a:t>
            </a:r>
            <a:r>
              <a:rPr lang="ko-KR" altLang="en-US" dirty="0" err="1">
                <a:ea typeface="맑은 고딕"/>
              </a:rPr>
              <a:t>GiB</a:t>
            </a:r>
            <a:endParaRPr lang="ko-KR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[ /</a:t>
            </a:r>
            <a:r>
              <a:rPr lang="ko-KR" altLang="en-US" dirty="0" err="1">
                <a:ea typeface="맑은 고딕"/>
              </a:rPr>
              <a:t>boot</a:t>
            </a:r>
            <a:r>
              <a:rPr lang="ko-KR" altLang="en-US" dirty="0">
                <a:ea typeface="맑은 고딕"/>
              </a:rPr>
              <a:t> ] : 200 </a:t>
            </a:r>
            <a:r>
              <a:rPr lang="ko-KR" altLang="en-US" dirty="0" err="1">
                <a:ea typeface="맑은 고딕"/>
              </a:rPr>
              <a:t>MiB</a:t>
            </a:r>
            <a:endParaRPr lang="ko-KR" altLang="en-US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[ / ] : 24 </a:t>
            </a:r>
            <a:r>
              <a:rPr lang="ko-KR" altLang="en-US" dirty="0" err="1">
                <a:ea typeface="맑은 고딕"/>
              </a:rPr>
              <a:t>GiB</a:t>
            </a:r>
            <a:endParaRPr lang="ko-KR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[</a:t>
            </a:r>
            <a:r>
              <a:rPr lang="ko-KR" altLang="en-US" dirty="0" err="1">
                <a:ea typeface="맑은 고딕"/>
              </a:rPr>
              <a:t>swap</a:t>
            </a:r>
            <a:r>
              <a:rPr lang="ko-KR" altLang="en-US" dirty="0">
                <a:ea typeface="맑은 고딕"/>
              </a:rPr>
              <a:t>] : 4096 </a:t>
            </a:r>
            <a:r>
              <a:rPr lang="ko-KR" altLang="en-US" dirty="0" err="1">
                <a:ea typeface="맑은 고딕"/>
              </a:rPr>
              <a:t>MiB</a:t>
            </a:r>
            <a:endParaRPr lang="ko-KR" altLang="en-US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입력 한 후 </a:t>
            </a:r>
            <a:r>
              <a:rPr lang="ko-KR" altLang="en-US" dirty="0">
                <a:solidFill>
                  <a:srgbClr val="FF0000"/>
                </a:solidFill>
                <a:ea typeface="맑은 고딕"/>
              </a:rPr>
              <a:t>마운트 지점 추가</a:t>
            </a:r>
            <a:r>
              <a:rPr lang="ko-KR" altLang="en-US" dirty="0">
                <a:ea typeface="맑은 고딕"/>
              </a:rPr>
              <a:t> 선택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[ /</a:t>
            </a:r>
            <a:r>
              <a:rPr lang="ko-KR" altLang="en-US" dirty="0" err="1">
                <a:ea typeface="맑은 고딕"/>
              </a:rPr>
              <a:t>home</a:t>
            </a:r>
            <a:r>
              <a:rPr lang="ko-KR" altLang="en-US" dirty="0">
                <a:ea typeface="맑은 고딕"/>
              </a:rPr>
              <a:t> ], [ /</a:t>
            </a:r>
            <a:r>
              <a:rPr lang="ko-KR" altLang="en-US" dirty="0" err="1">
                <a:ea typeface="맑은 고딕"/>
              </a:rPr>
              <a:t>boot</a:t>
            </a:r>
            <a:r>
              <a:rPr lang="ko-KR" altLang="en-US" dirty="0">
                <a:ea typeface="맑은 고딕"/>
              </a:rPr>
              <a:t> ], [ / ]는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장치 유형을 표준 파티션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파일 시스템을 ext4 로 선택 후 완료 </a:t>
            </a:r>
          </a:p>
        </p:txBody>
      </p:sp>
      <p:pic>
        <p:nvPicPr>
          <p:cNvPr id="14" name="그림 10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5F9BCFA-A5B0-4E24-A065-8B8E779FB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80" y="1849315"/>
            <a:ext cx="4040577" cy="358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746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생성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29C374-A4B4-4C84-8777-DFED5A9DBA90}"/>
              </a:ext>
            </a:extLst>
          </p:cNvPr>
          <p:cNvSpPr txBox="1"/>
          <p:nvPr/>
        </p:nvSpPr>
        <p:spPr>
          <a:xfrm>
            <a:off x="6330042" y="1331109"/>
            <a:ext cx="5758957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[ /</a:t>
            </a:r>
            <a:r>
              <a:rPr lang="ko-KR" altLang="en-US" dirty="0" err="1">
                <a:ea typeface="맑은 고딕"/>
              </a:rPr>
              <a:t>home</a:t>
            </a:r>
            <a:r>
              <a:rPr lang="ko-KR" altLang="en-US" dirty="0">
                <a:ea typeface="맑은 고딕"/>
              </a:rPr>
              <a:t> ], [ /</a:t>
            </a:r>
            <a:r>
              <a:rPr lang="ko-KR" altLang="en-US" dirty="0" err="1">
                <a:ea typeface="맑은 고딕"/>
              </a:rPr>
              <a:t>boot</a:t>
            </a:r>
            <a:r>
              <a:rPr lang="ko-KR" altLang="en-US" dirty="0">
                <a:ea typeface="맑은 고딕"/>
              </a:rPr>
              <a:t> ], [ / ]는</a:t>
            </a:r>
            <a:endParaRPr lang="ko-KR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장치 유형을 표준 파티션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파일 시스템을 ext4 로 선택 후 완료 </a:t>
            </a:r>
          </a:p>
        </p:txBody>
      </p:sp>
      <p:pic>
        <p:nvPicPr>
          <p:cNvPr id="11" name="그림 10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4935FA3-54BC-406A-BF01-8535D6C53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80" y="1849315"/>
            <a:ext cx="4040577" cy="358919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D04DBC-3D1A-429F-8429-FE4B58D49F2F}"/>
              </a:ext>
            </a:extLst>
          </p:cNvPr>
          <p:cNvSpPr/>
          <p:nvPr/>
        </p:nvSpPr>
        <p:spPr>
          <a:xfrm>
            <a:off x="788013" y="2202175"/>
            <a:ext cx="379186" cy="1796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351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생성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29C374-A4B4-4C84-8777-DFED5A9DBA90}"/>
              </a:ext>
            </a:extLst>
          </p:cNvPr>
          <p:cNvSpPr txBox="1"/>
          <p:nvPr/>
        </p:nvSpPr>
        <p:spPr>
          <a:xfrm>
            <a:off x="6330042" y="1331109"/>
            <a:ext cx="5758957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완료 후 변경 요약 창에서 </a:t>
            </a:r>
            <a:r>
              <a:rPr lang="ko-KR" altLang="en-US" dirty="0">
                <a:solidFill>
                  <a:srgbClr val="FF0000"/>
                </a:solidFill>
                <a:ea typeface="맑은 고딕"/>
              </a:rPr>
              <a:t>변경 사항 적용</a:t>
            </a:r>
            <a:r>
              <a:rPr lang="ko-KR" altLang="en-US" dirty="0">
                <a:ea typeface="맑은 고딕"/>
              </a:rPr>
              <a:t> 선택</a:t>
            </a:r>
          </a:p>
        </p:txBody>
      </p:sp>
      <p:pic>
        <p:nvPicPr>
          <p:cNvPr id="14" name="그림 9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FDA156A-9495-40F8-B396-B7F100170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13" y="1849315"/>
            <a:ext cx="4040577" cy="358919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5D12D42-7E2E-4343-AF41-0BC83DAE2D74}"/>
              </a:ext>
            </a:extLst>
          </p:cNvPr>
          <p:cNvSpPr/>
          <p:nvPr/>
        </p:nvSpPr>
        <p:spPr>
          <a:xfrm>
            <a:off x="3192579" y="4370201"/>
            <a:ext cx="591146" cy="1324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7614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생성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29C374-A4B4-4C84-8777-DFED5A9DBA90}"/>
              </a:ext>
            </a:extLst>
          </p:cNvPr>
          <p:cNvSpPr txBox="1"/>
          <p:nvPr/>
        </p:nvSpPr>
        <p:spPr>
          <a:xfrm>
            <a:off x="6330042" y="1331109"/>
            <a:ext cx="5758957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설치 시작 선택</a:t>
            </a:r>
          </a:p>
        </p:txBody>
      </p:sp>
      <p:pic>
        <p:nvPicPr>
          <p:cNvPr id="13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C98DC7E2-8179-49B6-BBF3-CCC7F4CA8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13" y="1849315"/>
            <a:ext cx="4040577" cy="358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6984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생성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29C374-A4B4-4C84-8777-DFED5A9DBA90}"/>
              </a:ext>
            </a:extLst>
          </p:cNvPr>
          <p:cNvSpPr txBox="1"/>
          <p:nvPr/>
        </p:nvSpPr>
        <p:spPr>
          <a:xfrm>
            <a:off x="6330042" y="1331109"/>
            <a:ext cx="5758957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ea typeface="맑은 고딕"/>
              </a:rPr>
              <a:t>Root</a:t>
            </a:r>
            <a:r>
              <a:rPr lang="ko-KR" altLang="en-US" dirty="0">
                <a:ea typeface="맑은 고딕"/>
              </a:rPr>
              <a:t> 암호, 사용자 생성은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사용하는 본인이 알아서 진행하면 될 듯 합니다.</a:t>
            </a:r>
          </a:p>
        </p:txBody>
      </p:sp>
      <p:pic>
        <p:nvPicPr>
          <p:cNvPr id="13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C98DC7E2-8179-49B6-BBF3-CCC7F4CA8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13" y="1849315"/>
            <a:ext cx="4040577" cy="358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393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생성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29C374-A4B4-4C84-8777-DFED5A9DBA90}"/>
              </a:ext>
            </a:extLst>
          </p:cNvPr>
          <p:cNvSpPr txBox="1"/>
          <p:nvPr/>
        </p:nvSpPr>
        <p:spPr>
          <a:xfrm>
            <a:off x="6330042" y="1331109"/>
            <a:ext cx="5758957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ea typeface="맑은 고딕"/>
              </a:rPr>
              <a:t>Root</a:t>
            </a:r>
            <a:r>
              <a:rPr lang="ko-KR" altLang="en-US" dirty="0">
                <a:ea typeface="맑은 고딕"/>
              </a:rPr>
              <a:t> 암호 메뉴 선택 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ea typeface="맑은 고딕"/>
              </a:rPr>
              <a:t>Root</a:t>
            </a:r>
            <a:r>
              <a:rPr lang="ko-KR" altLang="en-US" dirty="0">
                <a:ea typeface="맑은 고딕"/>
              </a:rPr>
              <a:t> 계정에 대한 암호 설정</a:t>
            </a:r>
            <a:endParaRPr lang="ko-KR" altLang="ko-KR" dirty="0"/>
          </a:p>
        </p:txBody>
      </p:sp>
      <p:pic>
        <p:nvPicPr>
          <p:cNvPr id="11" name="그림 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9F63863-795F-4DFD-A72F-AAD8C4318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13" y="1849314"/>
            <a:ext cx="4040577" cy="358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270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생성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29C374-A4B4-4C84-8777-DFED5A9DBA90}"/>
              </a:ext>
            </a:extLst>
          </p:cNvPr>
          <p:cNvSpPr txBox="1"/>
          <p:nvPr/>
        </p:nvSpPr>
        <p:spPr>
          <a:xfrm>
            <a:off x="6330042" y="1331109"/>
            <a:ext cx="5758957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사용자 계정 추가 및 암호 설정 진행 후 완료 선택</a:t>
            </a:r>
          </a:p>
        </p:txBody>
      </p:sp>
      <p:pic>
        <p:nvPicPr>
          <p:cNvPr id="13" name="그림 1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84DF34F-A342-4EAC-8393-F30FED8E3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13" y="1849313"/>
            <a:ext cx="4040577" cy="358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5945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생성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29C374-A4B4-4C84-8777-DFED5A9DBA90}"/>
              </a:ext>
            </a:extLst>
          </p:cNvPr>
          <p:cNvSpPr txBox="1"/>
          <p:nvPr/>
        </p:nvSpPr>
        <p:spPr>
          <a:xfrm>
            <a:off x="6330042" y="1331109"/>
            <a:ext cx="5758957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두 가지 설정 후 </a:t>
            </a:r>
            <a:r>
              <a:rPr lang="ko-KR" altLang="en-US" dirty="0" err="1">
                <a:ea typeface="맑은 고딕"/>
              </a:rPr>
              <a:t>CentOS</a:t>
            </a:r>
            <a:r>
              <a:rPr lang="ko-KR" altLang="en-US" dirty="0">
                <a:ea typeface="맑은 고딕"/>
              </a:rPr>
              <a:t> 7 설치가 계속 진행 됨</a:t>
            </a:r>
          </a:p>
        </p:txBody>
      </p:sp>
      <p:pic>
        <p:nvPicPr>
          <p:cNvPr id="11" name="그림 10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6E5D8BC-C778-4FAA-8FB1-78B44C7E9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13" y="1849314"/>
            <a:ext cx="4040577" cy="358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209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B0F1DF7-A2AE-47E8-937B-DC0368BEC6EE}"/>
              </a:ext>
            </a:extLst>
          </p:cNvPr>
          <p:cNvSpPr/>
          <p:nvPr/>
        </p:nvSpPr>
        <p:spPr>
          <a:xfrm>
            <a:off x="2286000" y="4978016"/>
            <a:ext cx="1546412" cy="34195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just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1" u="none" strike="noStrike" kern="1200" cap="none" spc="0" baseline="0" dirty="0">
                <a:solidFill>
                  <a:schemeClr val="bg2"/>
                </a:solidFill>
                <a:uFillTx/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BY  DELIGHT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F07630B9-9034-42F1-9120-5C56ACEDD3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450832C4-CC39-4A84-ABA1-9480F9E5DB9C}"/>
              </a:ext>
            </a:extLst>
          </p:cNvPr>
          <p:cNvSpPr/>
          <p:nvPr/>
        </p:nvSpPr>
        <p:spPr>
          <a:xfrm>
            <a:off x="1814916" y="1674674"/>
            <a:ext cx="5905231" cy="92333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5400" u="none" strike="noStrike" kern="1200" cap="none" spc="0" baseline="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배달의민족 도현 OTF" panose="020B0600000101010101" pitchFamily="34" charset="-127"/>
                <a:cs typeface="Arial" panose="020B0604020202020204" pitchFamily="34" charset="0"/>
              </a:rPr>
              <a:t>02 | </a:t>
            </a:r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ea typeface="배달의민족 도현 OTF" panose="020B0600000101010101" pitchFamily="34" charset="-127"/>
                <a:cs typeface="Arial" panose="020B0604020202020204" pitchFamily="34" charset="0"/>
              </a:rPr>
              <a:t>Requirements</a:t>
            </a:r>
            <a:endParaRPr lang="en-US" sz="5400" u="none" strike="noStrike" kern="1200" cap="none" spc="0" baseline="0" dirty="0">
              <a:solidFill>
                <a:schemeClr val="bg1"/>
              </a:solidFill>
              <a:uFillTx/>
              <a:latin typeface="Arial" panose="020B0604020202020204" pitchFamily="34" charset="0"/>
              <a:ea typeface="배달의민족 도현 OTF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CB40A93C-54F6-402F-B81F-6751B695418E}"/>
              </a:ext>
            </a:extLst>
          </p:cNvPr>
          <p:cNvSpPr>
            <a:spLocks/>
          </p:cNvSpPr>
          <p:nvPr/>
        </p:nvSpPr>
        <p:spPr bwMode="auto">
          <a:xfrm rot="10800000">
            <a:off x="7838586" y="2498509"/>
            <a:ext cx="5172075" cy="5295900"/>
          </a:xfrm>
          <a:custGeom>
            <a:avLst/>
            <a:gdLst>
              <a:gd name="T0" fmla="*/ 0 w 1890"/>
              <a:gd name="T1" fmla="*/ 1211 h 1920"/>
              <a:gd name="T2" fmla="*/ 0 w 1890"/>
              <a:gd name="T3" fmla="*/ 1920 h 1920"/>
              <a:gd name="T4" fmla="*/ 1890 w 1890"/>
              <a:gd name="T5" fmla="*/ 0 h 1920"/>
              <a:gd name="T6" fmla="*/ 1192 w 1890"/>
              <a:gd name="T7" fmla="*/ 0 h 1920"/>
              <a:gd name="T8" fmla="*/ 0 w 1890"/>
              <a:gd name="T9" fmla="*/ 1211 h 19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0" h="1920">
                <a:moveTo>
                  <a:pt x="0" y="1211"/>
                </a:moveTo>
                <a:cubicBezTo>
                  <a:pt x="0" y="1920"/>
                  <a:pt x="0" y="1920"/>
                  <a:pt x="0" y="1920"/>
                </a:cubicBezTo>
                <a:cubicBezTo>
                  <a:pt x="1043" y="1920"/>
                  <a:pt x="1890" y="1061"/>
                  <a:pt x="1890" y="0"/>
                </a:cubicBezTo>
                <a:cubicBezTo>
                  <a:pt x="1192" y="0"/>
                  <a:pt x="1192" y="0"/>
                  <a:pt x="1192" y="0"/>
                </a:cubicBezTo>
                <a:cubicBezTo>
                  <a:pt x="1192" y="669"/>
                  <a:pt x="657" y="1211"/>
                  <a:pt x="0" y="1211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06555"/>
      </p:ext>
    </p:extLst>
  </p:cSld>
  <p:clrMapOvr>
    <a:masterClrMapping/>
  </p:clrMapOvr>
  <p:transition spd="slow">
    <p:wip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생성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29C374-A4B4-4C84-8777-DFED5A9DBA90}"/>
              </a:ext>
            </a:extLst>
          </p:cNvPr>
          <p:cNvSpPr txBox="1"/>
          <p:nvPr/>
        </p:nvSpPr>
        <p:spPr>
          <a:xfrm>
            <a:off x="6330042" y="1331109"/>
            <a:ext cx="5758957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가상 </a:t>
            </a:r>
            <a:r>
              <a:rPr lang="ko-KR" altLang="en-US" dirty="0" err="1">
                <a:ea typeface="맑은 고딕"/>
              </a:rPr>
              <a:t>머신이</a:t>
            </a:r>
            <a:r>
              <a:rPr lang="ko-KR" altLang="en-US" dirty="0">
                <a:ea typeface="맑은 고딕"/>
              </a:rPr>
              <a:t> 생성이 완료된 후 </a:t>
            </a:r>
            <a:r>
              <a:rPr lang="ko-KR" altLang="en-US" dirty="0">
                <a:solidFill>
                  <a:srgbClr val="FF0000"/>
                </a:solidFill>
                <a:ea typeface="맑은 고딕"/>
              </a:rPr>
              <a:t>재부팅</a:t>
            </a:r>
            <a:r>
              <a:rPr lang="ko-KR" altLang="en-US" dirty="0">
                <a:ea typeface="맑은 고딕"/>
              </a:rPr>
              <a:t> 선택</a:t>
            </a:r>
          </a:p>
        </p:txBody>
      </p:sp>
      <p:pic>
        <p:nvPicPr>
          <p:cNvPr id="13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0AC941AF-201F-48BC-8853-422CAD6C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13" y="1849315"/>
            <a:ext cx="4040577" cy="358919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B3E8DA1-089F-4814-829E-7F2F75EE82CD}"/>
              </a:ext>
            </a:extLst>
          </p:cNvPr>
          <p:cNvSpPr/>
          <p:nvPr/>
        </p:nvSpPr>
        <p:spPr>
          <a:xfrm>
            <a:off x="4314972" y="4767493"/>
            <a:ext cx="406401" cy="1897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7149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FF7BD7-BF32-4D3C-8E24-1119192E8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703" y="2747922"/>
            <a:ext cx="2425657" cy="13621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C9215C4-AB0A-4440-9A4B-15867BB86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173" y="2544028"/>
            <a:ext cx="1927074" cy="192707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702A1FC-15F6-4F1C-86BF-068EC6B25E7A}"/>
              </a:ext>
            </a:extLst>
          </p:cNvPr>
          <p:cNvSpPr/>
          <p:nvPr/>
        </p:nvSpPr>
        <p:spPr>
          <a:xfrm>
            <a:off x="3450709" y="1136694"/>
            <a:ext cx="5437988" cy="45846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FB7594-3A9D-4D11-8108-B5F4AE70BABD}"/>
              </a:ext>
            </a:extLst>
          </p:cNvPr>
          <p:cNvSpPr txBox="1"/>
          <p:nvPr/>
        </p:nvSpPr>
        <p:spPr>
          <a:xfrm>
            <a:off x="1695644" y="3036585"/>
            <a:ext cx="880071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b="1" dirty="0">
                <a:latin typeface="Arial" panose="020B0604020202020204" pitchFamily="34" charset="0"/>
                <a:cs typeface="Arial" panose="020B0604020202020204" pitchFamily="34" charset="0"/>
              </a:rPr>
              <a:t>가상머신 실행</a:t>
            </a:r>
          </a:p>
        </p:txBody>
      </p:sp>
    </p:spTree>
    <p:extLst>
      <p:ext uri="{BB962C8B-B14F-4D97-AF65-F5344CB8AC3E}">
        <p14:creationId xmlns:p14="http://schemas.microsoft.com/office/powerpoint/2010/main" val="9867830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29C374-A4B4-4C84-8777-DFED5A9DBA90}"/>
              </a:ext>
            </a:extLst>
          </p:cNvPr>
          <p:cNvSpPr txBox="1"/>
          <p:nvPr/>
        </p:nvSpPr>
        <p:spPr>
          <a:xfrm>
            <a:off x="6330042" y="1331109"/>
            <a:ext cx="5796794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두 가지 항목 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ea typeface="맑은 고딕"/>
              </a:rPr>
              <a:t>CentOS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Linux</a:t>
            </a:r>
            <a:r>
              <a:rPr lang="ko-KR" altLang="en-US" dirty="0">
                <a:ea typeface="맑은 고딕"/>
              </a:rPr>
              <a:t> (3.10.0-862.e17.x86_64) 7 (</a:t>
            </a:r>
            <a:r>
              <a:rPr lang="ko-KR" altLang="en-US" dirty="0" err="1">
                <a:ea typeface="맑은 고딕"/>
              </a:rPr>
              <a:t>Core</a:t>
            </a:r>
            <a:r>
              <a:rPr lang="ko-KR" altLang="en-US" dirty="0">
                <a:ea typeface="맑은 고딕"/>
              </a:rPr>
              <a:t>) 선택</a:t>
            </a:r>
          </a:p>
        </p:txBody>
      </p:sp>
      <p:pic>
        <p:nvPicPr>
          <p:cNvPr id="15" name="그림 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CB02D6C-A8F6-4A71-B130-06F6F79D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73" y="2188032"/>
            <a:ext cx="4040577" cy="271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70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29C374-A4B4-4C84-8777-DFED5A9DBA90}"/>
              </a:ext>
            </a:extLst>
          </p:cNvPr>
          <p:cNvSpPr txBox="1"/>
          <p:nvPr/>
        </p:nvSpPr>
        <p:spPr>
          <a:xfrm>
            <a:off x="6330042" y="1331109"/>
            <a:ext cx="5796794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ea typeface="맑은 고딕"/>
              </a:rPr>
              <a:t>Root</a:t>
            </a:r>
            <a:r>
              <a:rPr lang="ko-KR" altLang="en-US" dirty="0">
                <a:ea typeface="맑은 고딕"/>
              </a:rPr>
              <a:t> 계정으로 </a:t>
            </a:r>
            <a:r>
              <a:rPr lang="ko-KR" altLang="en-US" dirty="0" err="1">
                <a:ea typeface="맑은 고딕"/>
              </a:rPr>
              <a:t>CentOS</a:t>
            </a:r>
            <a:r>
              <a:rPr lang="ko-KR" altLang="en-US" dirty="0">
                <a:ea typeface="맑은 고딕"/>
              </a:rPr>
              <a:t> 7에 로그인</a:t>
            </a:r>
          </a:p>
        </p:txBody>
      </p:sp>
      <p:pic>
        <p:nvPicPr>
          <p:cNvPr id="17" name="그림 10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E6811773-21E8-4720-AFDF-7A97C4A1D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73" y="2188032"/>
            <a:ext cx="4040577" cy="271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9277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29C374-A4B4-4C84-8777-DFED5A9DBA90}"/>
              </a:ext>
            </a:extLst>
          </p:cNvPr>
          <p:cNvSpPr txBox="1"/>
          <p:nvPr/>
        </p:nvSpPr>
        <p:spPr>
          <a:xfrm>
            <a:off x="6330042" y="1331109"/>
            <a:ext cx="5796794" cy="147732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dirty="0">
                <a:ea typeface="맑은 고딕"/>
              </a:rPr>
              <a:t>네트워크 설정을 위해 </a:t>
            </a:r>
            <a:r>
              <a:rPr lang="en-US" altLang="ko-KR" dirty="0">
                <a:ea typeface="맑은 고딕"/>
              </a:rPr>
              <a:t>root</a:t>
            </a:r>
            <a:r>
              <a:rPr lang="ko-KR" altLang="ko-KR" dirty="0">
                <a:ea typeface="맑은 고딕"/>
              </a:rPr>
              <a:t> </a:t>
            </a:r>
            <a:r>
              <a:rPr lang="en-US" altLang="ko-KR" dirty="0">
                <a:ea typeface="맑은 고딕"/>
              </a:rPr>
              <a:t>("~")</a:t>
            </a:r>
            <a:r>
              <a:rPr lang="ko-KR" altLang="ko-KR" dirty="0">
                <a:ea typeface="맑은 고딕"/>
              </a:rPr>
              <a:t> 디렉토리에서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/</a:t>
            </a:r>
            <a:r>
              <a:rPr lang="ko-KR" altLang="en-US" dirty="0" err="1">
                <a:ea typeface="맑은 고딕"/>
              </a:rPr>
              <a:t>etc</a:t>
            </a:r>
            <a:r>
              <a:rPr lang="ko-KR" altLang="en-US" dirty="0">
                <a:ea typeface="맑은 고딕"/>
              </a:rPr>
              <a:t>/</a:t>
            </a:r>
            <a:r>
              <a:rPr lang="ko-KR" altLang="en-US" dirty="0" err="1">
                <a:ea typeface="맑은 고딕"/>
              </a:rPr>
              <a:t>sysconfig</a:t>
            </a:r>
            <a:r>
              <a:rPr lang="ko-KR" altLang="en-US" dirty="0">
                <a:ea typeface="맑은 고딕"/>
              </a:rPr>
              <a:t>/</a:t>
            </a:r>
            <a:r>
              <a:rPr lang="ko-KR" altLang="en-US" dirty="0" err="1">
                <a:ea typeface="맑은 고딕"/>
              </a:rPr>
              <a:t>network-scripts</a:t>
            </a:r>
            <a:r>
              <a:rPr lang="ko-KR" altLang="en-US" dirty="0">
                <a:ea typeface="맑은 고딕"/>
              </a:rPr>
              <a:t> 디렉토리로 이동</a:t>
            </a:r>
            <a:endParaRPr lang="ko-KR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ea typeface="맑은 고딕"/>
            </a:endParaRPr>
          </a:p>
        </p:txBody>
      </p:sp>
      <p:pic>
        <p:nvPicPr>
          <p:cNvPr id="11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037EA81-7611-4E33-BB29-24D1CA0E6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73" y="2188031"/>
            <a:ext cx="4040577" cy="271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78316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29C374-A4B4-4C84-8777-DFED5A9DBA90}"/>
              </a:ext>
            </a:extLst>
          </p:cNvPr>
          <p:cNvSpPr txBox="1"/>
          <p:nvPr/>
        </p:nvSpPr>
        <p:spPr>
          <a:xfrm>
            <a:off x="6330042" y="1331109"/>
            <a:ext cx="5796794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ea typeface="맑은 고딕"/>
              </a:rPr>
              <a:t>vi ifcfg-enp0s3 </a:t>
            </a:r>
            <a:r>
              <a:rPr lang="en-US" altLang="ko-KR" dirty="0" err="1">
                <a:ea typeface="맑은 고딕"/>
              </a:rPr>
              <a:t>실행</a:t>
            </a:r>
            <a:endParaRPr lang="en-US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ea typeface="맑은 고딕"/>
            </a:endParaRPr>
          </a:p>
        </p:txBody>
      </p:sp>
      <p:pic>
        <p:nvPicPr>
          <p:cNvPr id="13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F7EBAFD-DEAC-4E95-9C9D-3E0D48BA8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73" y="2188031"/>
            <a:ext cx="4040577" cy="271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019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29C374-A4B4-4C84-8777-DFED5A9DBA90}"/>
              </a:ext>
            </a:extLst>
          </p:cNvPr>
          <p:cNvSpPr txBox="1"/>
          <p:nvPr/>
        </p:nvSpPr>
        <p:spPr>
          <a:xfrm>
            <a:off x="6330042" y="1331109"/>
            <a:ext cx="5796794" cy="203132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ea typeface="맑은 고딕"/>
              </a:rPr>
              <a:t>ONBOOT의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항목을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no에서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yes로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변경한</a:t>
            </a:r>
            <a:r>
              <a:rPr lang="en-US" altLang="ko-KR" dirty="0">
                <a:ea typeface="맑은 고딕"/>
              </a:rPr>
              <a:t> 후 </a:t>
            </a:r>
            <a:r>
              <a:rPr lang="en-US" altLang="ko-KR" dirty="0" err="1">
                <a:ea typeface="맑은 고딕"/>
              </a:rPr>
              <a:t>저장</a:t>
            </a:r>
            <a:endParaRPr lang="en-US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ea typeface="맑은 고딕"/>
              </a:rPr>
              <a:t>수정하기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위해</a:t>
            </a:r>
            <a:r>
              <a:rPr lang="en-US" altLang="ko-KR" dirty="0">
                <a:ea typeface="맑은 고딕"/>
              </a:rPr>
              <a:t> insert </a:t>
            </a:r>
            <a:r>
              <a:rPr lang="en-US" altLang="ko-KR" dirty="0" err="1">
                <a:ea typeface="맑은 고딕"/>
              </a:rPr>
              <a:t>실행</a:t>
            </a:r>
            <a:endParaRPr lang="en-US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ea typeface="맑은 고딕"/>
              </a:rPr>
              <a:t>insert는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키보드로</a:t>
            </a:r>
            <a:r>
              <a:rPr lang="en-US" altLang="ko-KR" dirty="0">
                <a:ea typeface="맑은 고딕"/>
              </a:rPr>
              <a:t> "</a:t>
            </a:r>
            <a:r>
              <a:rPr lang="en-US" altLang="ko-KR" dirty="0" err="1">
                <a:ea typeface="맑은 고딕"/>
              </a:rPr>
              <a:t>i"를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실행하면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가능</a:t>
            </a:r>
            <a:endParaRPr lang="en-US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ea typeface="맑은 고딕"/>
              </a:rPr>
              <a:t>수정</a:t>
            </a:r>
            <a:r>
              <a:rPr lang="en-US" altLang="ko-KR" dirty="0">
                <a:ea typeface="맑은 고딕"/>
              </a:rPr>
              <a:t> 및 </a:t>
            </a:r>
            <a:r>
              <a:rPr lang="en-US" altLang="ko-KR" dirty="0" err="1">
                <a:ea typeface="맑은 고딕"/>
              </a:rPr>
              <a:t>작성한</a:t>
            </a:r>
            <a:r>
              <a:rPr lang="en-US" altLang="ko-KR" dirty="0">
                <a:ea typeface="맑은 고딕"/>
              </a:rPr>
              <a:t> 후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ea typeface="맑은 고딕"/>
              </a:rPr>
              <a:t>저장하는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명령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>
                <a:solidFill>
                  <a:srgbClr val="00B0F0"/>
                </a:solidFill>
                <a:ea typeface="맑은 고딕"/>
              </a:rPr>
              <a:t>esc -&gt; : (</a:t>
            </a:r>
            <a:r>
              <a:rPr lang="en-US" altLang="ko-KR" dirty="0" err="1">
                <a:solidFill>
                  <a:srgbClr val="00B0F0"/>
                </a:solidFill>
                <a:ea typeface="맑은 고딕"/>
              </a:rPr>
              <a:t>콜론</a:t>
            </a:r>
            <a:r>
              <a:rPr lang="en-US" altLang="ko-KR" dirty="0">
                <a:solidFill>
                  <a:srgbClr val="00B0F0"/>
                </a:solidFill>
                <a:ea typeface="맑은 고딕"/>
              </a:rPr>
              <a:t>) -&gt; </a:t>
            </a:r>
            <a:r>
              <a:rPr lang="en-US" altLang="ko-KR" dirty="0" err="1">
                <a:solidFill>
                  <a:srgbClr val="00B0F0"/>
                </a:solidFill>
                <a:ea typeface="맑은 고딕"/>
              </a:rPr>
              <a:t>wq</a:t>
            </a:r>
            <a:r>
              <a:rPr lang="en-US" altLang="ko-KR" dirty="0">
                <a:solidFill>
                  <a:srgbClr val="FFC000"/>
                </a:solidFill>
                <a:ea typeface="맑은 고딕"/>
              </a:rPr>
              <a:t> </a:t>
            </a:r>
          </a:p>
        </p:txBody>
      </p:sp>
      <p:pic>
        <p:nvPicPr>
          <p:cNvPr id="11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4C7D970-8727-4C60-B20B-443354371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73" y="2188031"/>
            <a:ext cx="4040577" cy="271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5018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29C374-A4B4-4C84-8777-DFED5A9DBA90}"/>
              </a:ext>
            </a:extLst>
          </p:cNvPr>
          <p:cNvSpPr txBox="1"/>
          <p:nvPr/>
        </p:nvSpPr>
        <p:spPr>
          <a:xfrm>
            <a:off x="6330042" y="1331109"/>
            <a:ext cx="5796794" cy="203132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ea typeface="맑은 고딕"/>
              </a:rPr>
              <a:t>ONBOOT의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항목을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no에서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yes로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변경한</a:t>
            </a:r>
            <a:r>
              <a:rPr lang="en-US" altLang="ko-KR" dirty="0">
                <a:ea typeface="맑은 고딕"/>
              </a:rPr>
              <a:t> 후 </a:t>
            </a:r>
            <a:r>
              <a:rPr lang="en-US" altLang="ko-KR" dirty="0" err="1">
                <a:ea typeface="맑은 고딕"/>
              </a:rPr>
              <a:t>저장</a:t>
            </a:r>
            <a:endParaRPr lang="en-US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ea typeface="맑은 고딕"/>
              </a:rPr>
              <a:t>수정하기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위해</a:t>
            </a:r>
            <a:r>
              <a:rPr lang="en-US" altLang="ko-KR" dirty="0">
                <a:ea typeface="맑은 고딕"/>
              </a:rPr>
              <a:t> insert </a:t>
            </a:r>
            <a:r>
              <a:rPr lang="en-US" altLang="ko-KR" dirty="0" err="1">
                <a:ea typeface="맑은 고딕"/>
              </a:rPr>
              <a:t>실행</a:t>
            </a:r>
            <a:endParaRPr lang="en-US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ea typeface="맑은 고딕"/>
              </a:rPr>
              <a:t>insert는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키보드로</a:t>
            </a:r>
            <a:r>
              <a:rPr lang="en-US" altLang="ko-KR" dirty="0">
                <a:ea typeface="맑은 고딕"/>
              </a:rPr>
              <a:t> "</a:t>
            </a:r>
            <a:r>
              <a:rPr lang="en-US" altLang="ko-KR" dirty="0" err="1">
                <a:ea typeface="맑은 고딕"/>
              </a:rPr>
              <a:t>i"를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실행하면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가능</a:t>
            </a:r>
            <a:endParaRPr lang="en-US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ea typeface="맑은 고딕"/>
              </a:rPr>
              <a:t>수정</a:t>
            </a:r>
            <a:r>
              <a:rPr lang="en-US" altLang="ko-KR" dirty="0">
                <a:ea typeface="맑은 고딕"/>
              </a:rPr>
              <a:t> 및 </a:t>
            </a:r>
            <a:r>
              <a:rPr lang="en-US" altLang="ko-KR" dirty="0" err="1">
                <a:ea typeface="맑은 고딕"/>
              </a:rPr>
              <a:t>작성한</a:t>
            </a:r>
            <a:r>
              <a:rPr lang="en-US" altLang="ko-KR" dirty="0">
                <a:ea typeface="맑은 고딕"/>
              </a:rPr>
              <a:t> 후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ea typeface="맑은 고딕"/>
              </a:rPr>
              <a:t>저장하는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명령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>
                <a:solidFill>
                  <a:srgbClr val="00B0F0"/>
                </a:solidFill>
                <a:ea typeface="맑은 고딕"/>
              </a:rPr>
              <a:t>esc -&gt; : (</a:t>
            </a:r>
            <a:r>
              <a:rPr lang="en-US" altLang="ko-KR" dirty="0" err="1">
                <a:solidFill>
                  <a:srgbClr val="00B0F0"/>
                </a:solidFill>
                <a:ea typeface="맑은 고딕"/>
              </a:rPr>
              <a:t>콜론</a:t>
            </a:r>
            <a:r>
              <a:rPr lang="en-US" altLang="ko-KR" dirty="0">
                <a:solidFill>
                  <a:srgbClr val="00B0F0"/>
                </a:solidFill>
                <a:ea typeface="맑은 고딕"/>
              </a:rPr>
              <a:t>) -&gt; </a:t>
            </a:r>
            <a:r>
              <a:rPr lang="en-US" altLang="ko-KR" dirty="0" err="1">
                <a:solidFill>
                  <a:srgbClr val="00B0F0"/>
                </a:solidFill>
                <a:ea typeface="맑은 고딕"/>
              </a:rPr>
              <a:t>wq</a:t>
            </a:r>
            <a:r>
              <a:rPr lang="en-US" altLang="ko-KR" dirty="0">
                <a:solidFill>
                  <a:srgbClr val="FFC000"/>
                </a:solidFill>
                <a:ea typeface="맑은 고딕"/>
              </a:rPr>
              <a:t> </a:t>
            </a:r>
          </a:p>
        </p:txBody>
      </p:sp>
      <p:pic>
        <p:nvPicPr>
          <p:cNvPr id="13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58782AE-AFA4-4ED7-A747-8FD1221CD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73" y="2188031"/>
            <a:ext cx="4040577" cy="271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7147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29C374-A4B4-4C84-8777-DFED5A9DBA90}"/>
              </a:ext>
            </a:extLst>
          </p:cNvPr>
          <p:cNvSpPr txBox="1"/>
          <p:nvPr/>
        </p:nvSpPr>
        <p:spPr>
          <a:xfrm>
            <a:off x="6330042" y="1331109"/>
            <a:ext cx="5796794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ea typeface="맑은 고딕"/>
              </a:rPr>
              <a:t>network </a:t>
            </a:r>
            <a:r>
              <a:rPr lang="ko-KR" altLang="en-US" dirty="0">
                <a:ea typeface="맑은 고딕"/>
              </a:rPr>
              <a:t>서비스를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재시작하기 위해</a:t>
            </a:r>
            <a:endParaRPr lang="en-US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ea typeface="맑은 고딕"/>
              </a:rPr>
              <a:t>[</a:t>
            </a:r>
            <a:r>
              <a:rPr lang="en-US" altLang="ko-KR" dirty="0" err="1">
                <a:ea typeface="맑은 고딕"/>
              </a:rPr>
              <a:t>root@localhost</a:t>
            </a:r>
            <a:r>
              <a:rPr lang="en-US" altLang="ko-KR" dirty="0">
                <a:ea typeface="맑은 고딕"/>
              </a:rPr>
              <a:t> network-scripts]# </a:t>
            </a:r>
            <a:r>
              <a:rPr lang="en-US" altLang="ko-KR" dirty="0" err="1">
                <a:ea typeface="맑은 고딕"/>
              </a:rPr>
              <a:t>systemctl</a:t>
            </a:r>
            <a:r>
              <a:rPr lang="en-US" altLang="ko-KR" dirty="0">
                <a:ea typeface="맑은 고딕"/>
              </a:rPr>
              <a:t> restart </a:t>
            </a:r>
            <a:r>
              <a:rPr lang="en-US" altLang="ko-KR" dirty="0" err="1">
                <a:ea typeface="맑은 고딕"/>
              </a:rPr>
              <a:t>network.service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입력</a:t>
            </a:r>
            <a:endParaRPr lang="en-US" altLang="ko-KR" dirty="0">
              <a:ea typeface="맑은 고딕"/>
            </a:endParaRPr>
          </a:p>
        </p:txBody>
      </p:sp>
      <p:pic>
        <p:nvPicPr>
          <p:cNvPr id="11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E672DC4C-6EB0-4FEF-B101-9F5D48376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73" y="2188030"/>
            <a:ext cx="4040577" cy="271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54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29C374-A4B4-4C84-8777-DFED5A9DBA90}"/>
              </a:ext>
            </a:extLst>
          </p:cNvPr>
          <p:cNvSpPr txBox="1"/>
          <p:nvPr/>
        </p:nvSpPr>
        <p:spPr>
          <a:xfrm>
            <a:off x="6330042" y="1331109"/>
            <a:ext cx="5796794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ea typeface="맑은 고딕"/>
              </a:rPr>
              <a:t>network </a:t>
            </a:r>
            <a:r>
              <a:rPr lang="ko-KR" altLang="en-US" dirty="0">
                <a:ea typeface="맑은 고딕"/>
              </a:rPr>
              <a:t>가동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확인을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위해</a:t>
            </a:r>
            <a:r>
              <a:rPr lang="en-US" altLang="ko-KR" dirty="0">
                <a:ea typeface="맑은 고딕"/>
              </a:rPr>
              <a:t> ping </a:t>
            </a:r>
            <a:r>
              <a:rPr lang="ko-KR" altLang="en-US" dirty="0">
                <a:ea typeface="맑은 고딕"/>
              </a:rPr>
              <a:t>실행</a:t>
            </a:r>
            <a:endParaRPr lang="en-US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ea typeface="맑은 고딕"/>
              </a:rPr>
              <a:t>[</a:t>
            </a:r>
            <a:r>
              <a:rPr lang="en-US" altLang="ko-KR" dirty="0" err="1">
                <a:ea typeface="맑은 고딕"/>
              </a:rPr>
              <a:t>root@localhost</a:t>
            </a:r>
            <a:r>
              <a:rPr lang="en-US" altLang="ko-KR" dirty="0">
                <a:ea typeface="맑은 고딕"/>
              </a:rPr>
              <a:t> network-scripts]# ping 8.8.8.8 </a:t>
            </a:r>
            <a:r>
              <a:rPr lang="ko-KR" altLang="en-US" dirty="0">
                <a:ea typeface="맑은 고딕"/>
              </a:rPr>
              <a:t>입력</a:t>
            </a:r>
            <a:endParaRPr lang="en-US" altLang="ko-KR" dirty="0">
              <a:ea typeface="맑은 고딕"/>
            </a:endParaRPr>
          </a:p>
        </p:txBody>
      </p:sp>
      <p:pic>
        <p:nvPicPr>
          <p:cNvPr id="13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CB764C2B-233D-4F48-89A4-9A74AFF98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73" y="2186454"/>
            <a:ext cx="4040577" cy="271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77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2094</TotalTime>
  <Words>5841</Words>
  <Application>Microsoft Office PowerPoint</Application>
  <PresentationFormat>와이드스크린</PresentationFormat>
  <Paragraphs>1477</Paragraphs>
  <Slides>242</Slides>
  <Notes>44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242</vt:i4>
      </vt:variant>
    </vt:vector>
  </HeadingPairs>
  <TitlesOfParts>
    <vt:vector size="248" baseType="lpstr">
      <vt:lpstr>Open Sans</vt:lpstr>
      <vt:lpstr>맑은 고딕</vt:lpstr>
      <vt:lpstr>배달의민족 도현 OTF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leekeonhoon@gmail.com</dc:creator>
  <cp:lastModifiedBy>Playdata</cp:lastModifiedBy>
  <cp:revision>154</cp:revision>
  <dcterms:created xsi:type="dcterms:W3CDTF">2018-11-17T08:15:25Z</dcterms:created>
  <dcterms:modified xsi:type="dcterms:W3CDTF">2018-11-23T05:03:29Z</dcterms:modified>
</cp:coreProperties>
</file>